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77" r:id="rId6"/>
    <p:sldId id="259" r:id="rId7"/>
    <p:sldId id="261" r:id="rId8"/>
    <p:sldId id="262" r:id="rId9"/>
    <p:sldId id="263" r:id="rId10"/>
    <p:sldId id="264" r:id="rId11"/>
    <p:sldId id="279" r:id="rId12"/>
    <p:sldId id="265" r:id="rId13"/>
    <p:sldId id="266" r:id="rId14"/>
    <p:sldId id="268" r:id="rId15"/>
    <p:sldId id="270" r:id="rId16"/>
    <p:sldId id="267" r:id="rId17"/>
    <p:sldId id="271" r:id="rId18"/>
    <p:sldId id="278" r:id="rId19"/>
    <p:sldId id="273" r:id="rId20"/>
    <p:sldId id="274" r:id="rId21"/>
    <p:sldId id="276" r:id="rId22"/>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4" d="100"/>
          <a:sy n="104" d="100"/>
        </p:scale>
        <p:origin x="114" y="198"/>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AC28EBEA-567C-4931-8E13-E86FC34E962C}"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56F35943-2C92-4909-9BDC-3114DE3024D5}"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DE11BE0C-283D-4866-A00A-8B5AE4716B42}"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1D2F5D6E-6E31-4A9F-AA6F-66B632E7061E}"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989D77FB-A85B-4A47-9E31-D88BDBB24F7E}"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BCE5BEAB-91AD-4E32-8161-6B296DD06EE5}"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17EBCC31-C983-40E3-84D1-F1B1049185D8}"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58F0901D-3E1D-475B-B2AC-18756DF788DB}"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97A64C14-EEFB-437F-9DF8-67355FAA183D}"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B8BACDA1-270D-40A8-8E4C-7CCD9923B910}"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D12A4D27-F1CA-4B7E-B02E-713A0A09BA62}"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439D5273-D923-41AE-8DE0-FE87183A650C}"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A228C603-5917-4A84-8D6F-15B912ADA591}"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0AB4C4BB-C850-4C07-9735-A7F55EA5600B}"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1AC82958-AD53-4F78-B583-9482FB002C57}"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E9D47450-2B03-4F6C-A86F-5A53433EDB04}"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7EA5D219-3903-4067-B188-D97F5140E3BE}"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AD32D7CF-4611-4D5A-A00A-D1B49B8656B0}"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7A90F49D-5464-400A-A4D0-EB347B1FB9F3}"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843CB7F7-7CC0-4E3D-BE22-022878CAABD9}"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E56EB7E1-D086-4A80-B6BB-5EC764FB8760}"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19CDDCA9-8901-4862-88B3-3BC2FECC016E}"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656D62E8-E140-4C24-A05B-3A3DF10CC67E}"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5CDDA866-46A2-40EE-BDCF-CCAD750481D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IN" sz="1200" b="0" strike="noStrike" spc="-1">
                <a:solidFill>
                  <a:srgbClr val="8B8B8B"/>
                </a:solidFill>
                <a:latin typeface="Calibri"/>
              </a:defRPr>
            </a:lvl1pPr>
          </a:lstStyle>
          <a:p>
            <a:pPr>
              <a:lnSpc>
                <a:spcPct val="100000"/>
              </a:lnSpc>
              <a:buNone/>
            </a:pPr>
            <a:r>
              <a:rPr lang="en-IN" sz="1200" b="0" strike="noStrike" spc="-1">
                <a:solidFill>
                  <a:srgbClr val="8B8B8B"/>
                </a:solidFill>
                <a:latin typeface="Calibri"/>
              </a:rPr>
              <a:t>&lt;date/time&gt;</a:t>
            </a:r>
            <a:endParaRPr lang="en-IN" sz="1200" b="0" strike="noStrike" spc="-1">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IN" sz="1200" b="0" strike="noStrike" spc="-1">
                <a:solidFill>
                  <a:srgbClr val="8B8B8B"/>
                </a:solidFill>
                <a:latin typeface="Calibri"/>
              </a:defRPr>
            </a:lvl1pPr>
          </a:lstStyle>
          <a:p>
            <a:pPr algn="r">
              <a:lnSpc>
                <a:spcPct val="100000"/>
              </a:lnSpc>
              <a:buNone/>
            </a:pPr>
            <a:fld id="{F2B05A7E-F9AC-402F-AD2A-C199B8228F92}" type="slidenum">
              <a:rPr lang="en-IN" sz="1200" b="0" strike="noStrike" spc="-1">
                <a:solidFill>
                  <a:srgbClr val="8B8B8B"/>
                </a:solidFill>
                <a:latin typeface="Calibri"/>
              </a:rPr>
              <a:t>‹#›</a:t>
            </a:fld>
            <a:endParaRPr lang="en-IN"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n-IN" sz="1200" b="0" strike="noStrike" spc="-1">
                <a:solidFill>
                  <a:srgbClr val="8B8B8B"/>
                </a:solidFill>
                <a:latin typeface="Calibri"/>
              </a:defRPr>
            </a:lvl1pPr>
          </a:lstStyle>
          <a:p>
            <a:pPr>
              <a:lnSpc>
                <a:spcPct val="100000"/>
              </a:lnSpc>
              <a:buNone/>
            </a:pPr>
            <a:r>
              <a:rPr lang="en-IN" sz="1200" b="0" strike="noStrike" spc="-1">
                <a:solidFill>
                  <a:srgbClr val="8B8B8B"/>
                </a:solidFill>
                <a:latin typeface="Calibri"/>
              </a:rPr>
              <a:t>&lt;date/time&gt;</a:t>
            </a:r>
            <a:endParaRPr lang="en-IN" sz="1200" b="0" strike="noStrike" spc="-1">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n-IN" sz="1200" b="0" strike="noStrike" spc="-1">
                <a:solidFill>
                  <a:srgbClr val="8B8B8B"/>
                </a:solidFill>
                <a:latin typeface="Calibri"/>
              </a:defRPr>
            </a:lvl1pPr>
          </a:lstStyle>
          <a:p>
            <a:pPr algn="r">
              <a:lnSpc>
                <a:spcPct val="100000"/>
              </a:lnSpc>
              <a:buNone/>
            </a:pPr>
            <a:fld id="{4516D119-85C2-4972-A96E-308286AAD470}" type="slidenum">
              <a:rPr lang="en-IN" sz="1200" b="0" strike="noStrike" spc="-1">
                <a:solidFill>
                  <a:srgbClr val="8B8B8B"/>
                </a:solidFill>
                <a:latin typeface="Calibri"/>
              </a:rPr>
              <a:t>‹#›</a:t>
            </a:fld>
            <a:endParaRPr lang="en-IN"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forms.gle/KNmjsd5iNB4cQrwUA"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1523880" y="189360"/>
            <a:ext cx="9143640" cy="2387160"/>
          </a:xfrm>
          <a:prstGeom prst="rect">
            <a:avLst/>
          </a:prstGeom>
          <a:noFill/>
          <a:ln w="0">
            <a:noFill/>
          </a:ln>
          <a:effectLst>
            <a:outerShdw blurRad="50800" dist="38100" dir="2700000" algn="tl" rotWithShape="0">
              <a:prstClr val="black">
                <a:alpha val="40000"/>
              </a:prstClr>
            </a:outerShdw>
          </a:effectLst>
        </p:spPr>
        <p:txBody>
          <a:bodyPr anchor="b">
            <a:noAutofit/>
          </a:bodyPr>
          <a:lstStyle/>
          <a:p>
            <a:pPr algn="ctr">
              <a:lnSpc>
                <a:spcPct val="90000"/>
              </a:lnSpc>
              <a:buNone/>
            </a:pPr>
            <a:r>
              <a:rPr lang="en-IN" sz="4400" b="1" strike="noStrike" spc="-1" dirty="0">
                <a:solidFill>
                  <a:srgbClr val="000000"/>
                </a:solidFill>
                <a:latin typeface="Bookman Old Style"/>
              </a:rPr>
              <a:t>Statistical Analysis Of Diet, Exercise And Fitness</a:t>
            </a:r>
            <a:br>
              <a:rPr dirty="0"/>
            </a:br>
            <a:endParaRPr lang="en-US" sz="4400" b="0" strike="noStrike" spc="-1" dirty="0">
              <a:solidFill>
                <a:srgbClr val="000000"/>
              </a:solidFill>
              <a:latin typeface="Calibri"/>
            </a:endParaRPr>
          </a:p>
        </p:txBody>
      </p:sp>
      <p:sp>
        <p:nvSpPr>
          <p:cNvPr id="83" name="PlaceHolder 2"/>
          <p:cNvSpPr>
            <a:spLocks noGrp="1"/>
          </p:cNvSpPr>
          <p:nvPr>
            <p:ph type="subTitle"/>
          </p:nvPr>
        </p:nvSpPr>
        <p:spPr>
          <a:xfrm>
            <a:off x="1847340" y="2525040"/>
            <a:ext cx="8496720" cy="1072080"/>
          </a:xfrm>
          <a:prstGeom prst="rect">
            <a:avLst/>
          </a:prstGeom>
          <a:noFill/>
          <a:ln w="0">
            <a:noFill/>
          </a:ln>
          <a:effectLst>
            <a:glow rad="127000">
              <a:schemeClr val="accent1">
                <a:alpha val="14000"/>
              </a:schemeClr>
            </a:glow>
          </a:effectLst>
        </p:spPr>
        <p:txBody>
          <a:bodyPr anchor="t">
            <a:normAutofit/>
          </a:bodyPr>
          <a:lstStyle/>
          <a:p>
            <a:pPr algn="ctr">
              <a:lnSpc>
                <a:spcPct val="90000"/>
              </a:lnSpc>
              <a:spcBef>
                <a:spcPts val="1001"/>
              </a:spcBef>
              <a:buNone/>
              <a:tabLst>
                <a:tab pos="0" algn="l"/>
              </a:tabLst>
            </a:pPr>
            <a:r>
              <a:rPr lang="en-IN" sz="2000" strike="noStrike" spc="-1" dirty="0">
                <a:solidFill>
                  <a:srgbClr val="000000"/>
                </a:solidFill>
                <a:effectLst>
                  <a:glow>
                    <a:schemeClr val="accent4">
                      <a:satMod val="175000"/>
                      <a:alpha val="40000"/>
                    </a:schemeClr>
                  </a:glow>
                  <a:innerShdw blurRad="63500" dist="50800" dir="13500000">
                    <a:prstClr val="black">
                      <a:alpha val="50000"/>
                    </a:prstClr>
                  </a:innerShdw>
                </a:effectLst>
                <a:latin typeface="Arial Rounded MT Bold" panose="020F0704030504030204" pitchFamily="34" charset="0"/>
              </a:rPr>
              <a:t>A project report submitted for the partial fulfilment of Semester-I, Programming for Data Science – Big Data Analytics</a:t>
            </a:r>
            <a:endParaRPr lang="en-IN" sz="2000" strike="noStrike" spc="-1" dirty="0">
              <a:effectLst>
                <a:glow>
                  <a:schemeClr val="accent4">
                    <a:satMod val="175000"/>
                    <a:alpha val="40000"/>
                  </a:schemeClr>
                </a:glow>
                <a:innerShdw blurRad="63500" dist="50800" dir="13500000">
                  <a:prstClr val="black">
                    <a:alpha val="50000"/>
                  </a:prstClr>
                </a:innerShdw>
              </a:effectLst>
              <a:latin typeface="Arial Rounded MT Bold" panose="020F0704030504030204" pitchFamily="34" charset="0"/>
            </a:endParaRPr>
          </a:p>
        </p:txBody>
      </p:sp>
      <p:sp>
        <p:nvSpPr>
          <p:cNvPr id="84" name="Rectangle 3"/>
          <p:cNvSpPr/>
          <p:nvPr/>
        </p:nvSpPr>
        <p:spPr>
          <a:xfrm>
            <a:off x="8077578" y="4912200"/>
            <a:ext cx="3825360" cy="156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7000"/>
              </a:lnSpc>
              <a:spcAft>
                <a:spcPts val="799"/>
              </a:spcAft>
              <a:buNone/>
            </a:pPr>
            <a:r>
              <a:rPr lang="en-US" sz="1800" b="0" strike="noStrike" spc="-1" dirty="0">
                <a:solidFill>
                  <a:srgbClr val="000000"/>
                </a:solidFill>
                <a:latin typeface="Bookman Old Style"/>
                <a:ea typeface="Calibri"/>
              </a:rPr>
              <a:t>Submitted By-</a:t>
            </a:r>
            <a:endParaRPr lang="en-IN" sz="1800" b="0" strike="noStrike" spc="-1" dirty="0">
              <a:latin typeface="Arial"/>
            </a:endParaRPr>
          </a:p>
          <a:p>
            <a:pPr algn="ctr">
              <a:lnSpc>
                <a:spcPct val="107000"/>
              </a:lnSpc>
              <a:spcAft>
                <a:spcPts val="799"/>
              </a:spcAft>
              <a:buNone/>
            </a:pPr>
            <a:r>
              <a:rPr lang="en-US" sz="1800" b="0" strike="noStrike" spc="-1" dirty="0" err="1">
                <a:solidFill>
                  <a:srgbClr val="000000"/>
                </a:solidFill>
                <a:latin typeface="Bookman Old Style"/>
                <a:ea typeface="Calibri"/>
              </a:rPr>
              <a:t>Saikat</a:t>
            </a:r>
            <a:r>
              <a:rPr lang="en-US" sz="1800" b="0" strike="noStrike" spc="-1" dirty="0">
                <a:solidFill>
                  <a:srgbClr val="000000"/>
                </a:solidFill>
                <a:latin typeface="Bookman Old Style"/>
                <a:ea typeface="Calibri"/>
              </a:rPr>
              <a:t> Patra</a:t>
            </a:r>
            <a:endParaRPr lang="en-IN" sz="1800" b="0" strike="noStrike" spc="-1" dirty="0">
              <a:latin typeface="Arial"/>
            </a:endParaRPr>
          </a:p>
          <a:p>
            <a:pPr algn="ctr">
              <a:lnSpc>
                <a:spcPct val="107000"/>
              </a:lnSpc>
              <a:spcAft>
                <a:spcPts val="799"/>
              </a:spcAft>
              <a:buNone/>
            </a:pPr>
            <a:r>
              <a:rPr lang="en-US" sz="1800" b="0" strike="noStrike" spc="-1" dirty="0">
                <a:solidFill>
                  <a:srgbClr val="000000"/>
                </a:solidFill>
                <a:latin typeface="Bookman Old Style"/>
                <a:ea typeface="Calibri"/>
              </a:rPr>
              <a:t>Ujjwal Chowdhury</a:t>
            </a:r>
            <a:endParaRPr lang="en-IN" sz="1800" b="0" strike="noStrike" spc="-1" dirty="0">
              <a:latin typeface="Arial"/>
            </a:endParaRPr>
          </a:p>
          <a:p>
            <a:pPr algn="ctr">
              <a:lnSpc>
                <a:spcPct val="107000"/>
              </a:lnSpc>
              <a:spcAft>
                <a:spcPts val="799"/>
              </a:spcAft>
              <a:buNone/>
            </a:pPr>
            <a:r>
              <a:rPr lang="en-US" sz="1800" b="0" strike="noStrike" spc="-1" dirty="0" err="1">
                <a:solidFill>
                  <a:srgbClr val="000000"/>
                </a:solidFill>
                <a:latin typeface="Bookman Old Style"/>
                <a:ea typeface="Calibri"/>
              </a:rPr>
              <a:t>Krishnakanta</a:t>
            </a:r>
            <a:r>
              <a:rPr lang="en-US" sz="1800" b="0" strike="noStrike" spc="-1" dirty="0">
                <a:solidFill>
                  <a:srgbClr val="000000"/>
                </a:solidFill>
                <a:latin typeface="Bookman Old Style"/>
                <a:ea typeface="Calibri"/>
              </a:rPr>
              <a:t> </a:t>
            </a:r>
            <a:r>
              <a:rPr lang="en-US" sz="1800" b="0" strike="noStrike" spc="-1" dirty="0" err="1">
                <a:solidFill>
                  <a:srgbClr val="000000"/>
                </a:solidFill>
                <a:latin typeface="Bookman Old Style"/>
                <a:ea typeface="Calibri"/>
              </a:rPr>
              <a:t>Maity</a:t>
            </a:r>
            <a:endParaRPr lang="en-IN" sz="1800" b="0" strike="noStrike" spc="-1" dirty="0">
              <a:latin typeface="Arial"/>
            </a:endParaRPr>
          </a:p>
        </p:txBody>
      </p:sp>
      <p:sp>
        <p:nvSpPr>
          <p:cNvPr id="85" name="Subtitle 2"/>
          <p:cNvSpPr/>
          <p:nvPr/>
        </p:nvSpPr>
        <p:spPr>
          <a:xfrm>
            <a:off x="2009160" y="3320640"/>
            <a:ext cx="8496720" cy="70056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90000"/>
              </a:lnSpc>
              <a:spcBef>
                <a:spcPts val="1001"/>
              </a:spcBef>
              <a:buNone/>
              <a:tabLst>
                <a:tab pos="0" algn="l"/>
              </a:tabLst>
            </a:pPr>
            <a:r>
              <a:rPr lang="en-GB" sz="2000" b="1" strike="noStrike" spc="-1" dirty="0">
                <a:solidFill>
                  <a:srgbClr val="000000"/>
                </a:solidFill>
                <a:latin typeface="Bookman Old Style"/>
              </a:rPr>
              <a:t>Under the guidance of </a:t>
            </a:r>
            <a:r>
              <a:rPr lang="en-GB" sz="2000" b="1" strike="noStrike" spc="-1" dirty="0" err="1">
                <a:solidFill>
                  <a:srgbClr val="000000"/>
                </a:solidFill>
                <a:latin typeface="Bookman Old Style"/>
              </a:rPr>
              <a:t>Dr.</a:t>
            </a:r>
            <a:r>
              <a:rPr lang="en-GB" sz="2000" b="1" strike="noStrike" spc="-1" dirty="0">
                <a:solidFill>
                  <a:srgbClr val="000000"/>
                </a:solidFill>
                <a:latin typeface="Bookman Old Style"/>
              </a:rPr>
              <a:t> Sudeep Mallick</a:t>
            </a:r>
            <a:endParaRPr lang="en-IN" sz="2000" b="1"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 name="PlaceHolder 1"/>
          <p:cNvSpPr>
            <a:spLocks noGrp="1"/>
          </p:cNvSpPr>
          <p:nvPr>
            <p:ph type="title"/>
          </p:nvPr>
        </p:nvSpPr>
        <p:spPr>
          <a:xfrm>
            <a:off x="325440" y="262440"/>
            <a:ext cx="11615400" cy="446400"/>
          </a:xfrm>
          <a:prstGeom prst="rect">
            <a:avLst/>
          </a:prstGeom>
          <a:noFill/>
          <a:ln w="0">
            <a:noFill/>
          </a:ln>
        </p:spPr>
        <p:txBody>
          <a:bodyPr anchor="ctr">
            <a:noAutofit/>
          </a:bodyPr>
          <a:lstStyle/>
          <a:p>
            <a:pPr>
              <a:lnSpc>
                <a:spcPct val="90000"/>
              </a:lnSpc>
              <a:buNone/>
            </a:pPr>
            <a:r>
              <a:rPr lang="en-GB" sz="2400" b="0" strike="noStrike" spc="-1" dirty="0">
                <a:solidFill>
                  <a:srgbClr val="000000"/>
                </a:solidFill>
                <a:latin typeface="Arial Black"/>
              </a:rPr>
              <a:t>Visualization – 4.2</a:t>
            </a:r>
            <a:endParaRPr lang="en-US" sz="2400" b="0" strike="noStrike" spc="-1" dirty="0">
              <a:solidFill>
                <a:srgbClr val="000000"/>
              </a:solidFill>
              <a:latin typeface="Calibri"/>
            </a:endParaRPr>
          </a:p>
        </p:txBody>
      </p:sp>
      <p:sp>
        <p:nvSpPr>
          <p:cNvPr id="111" name="Straight Connector 6"/>
          <p:cNvSpPr/>
          <p:nvPr/>
        </p:nvSpPr>
        <p:spPr>
          <a:xfrm>
            <a:off x="416520" y="643680"/>
            <a:ext cx="11423880" cy="360"/>
          </a:xfrm>
          <a:prstGeom prst="line">
            <a:avLst/>
          </a:prstGeom>
          <a:ln w="19050">
            <a:solidFill>
              <a:srgbClr val="4472C4"/>
            </a:solidFill>
          </a:ln>
        </p:spPr>
        <p:style>
          <a:lnRef idx="1">
            <a:schemeClr val="accent1"/>
          </a:lnRef>
          <a:fillRef idx="0">
            <a:schemeClr val="accent1"/>
          </a:fillRef>
          <a:effectRef idx="0">
            <a:schemeClr val="accent1"/>
          </a:effectRef>
          <a:fontRef idx="minor"/>
        </p:style>
      </p:sp>
      <p:sp>
        <p:nvSpPr>
          <p:cNvPr id="112" name="TextBox 8"/>
          <p:cNvSpPr/>
          <p:nvPr/>
        </p:nvSpPr>
        <p:spPr>
          <a:xfrm>
            <a:off x="7176654" y="1716840"/>
            <a:ext cx="4243625" cy="202987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840" indent="-285840" algn="just">
              <a:lnSpc>
                <a:spcPct val="100000"/>
              </a:lnSpc>
              <a:buSzPct val="100112"/>
              <a:buBlip>
                <a:blip r:embed="rId2"/>
              </a:buBlip>
            </a:pPr>
            <a:r>
              <a:rPr lang="en-GB" sz="1800" b="0" strike="noStrike" spc="-1" dirty="0">
                <a:solidFill>
                  <a:srgbClr val="000000"/>
                </a:solidFill>
                <a:latin typeface="Bookman Old Style"/>
              </a:rPr>
              <a:t>Respondents with good health spend more money in fruits where as lesser healthy respondents spend more on vegetables and cooked foods.</a:t>
            </a:r>
            <a:endParaRPr lang="en-IN" sz="1800" b="0" strike="noStrike" spc="-1" dirty="0">
              <a:latin typeface="Arial"/>
            </a:endParaRPr>
          </a:p>
          <a:p>
            <a:pPr marL="285840" indent="-285840">
              <a:lnSpc>
                <a:spcPct val="100000"/>
              </a:lnSpc>
              <a:buSzPct val="100112"/>
              <a:buBlip>
                <a:blip r:embed="rId2"/>
              </a:buBlip>
            </a:pPr>
            <a:r>
              <a:rPr lang="en-GB" sz="1800" b="0" strike="noStrike" spc="-1" dirty="0">
                <a:solidFill>
                  <a:srgbClr val="000000"/>
                </a:solidFill>
                <a:latin typeface="Bookman Old Style"/>
              </a:rPr>
              <a:t>Including fruits in diet can improve overall health.</a:t>
            </a:r>
            <a:endParaRPr lang="en-IN" sz="1800" b="0" strike="noStrike" spc="-1" dirty="0">
              <a:latin typeface="Arial"/>
            </a:endParaRPr>
          </a:p>
        </p:txBody>
      </p:sp>
      <p:pic>
        <p:nvPicPr>
          <p:cNvPr id="3" name="Picture 2">
            <a:extLst>
              <a:ext uri="{FF2B5EF4-FFF2-40B4-BE49-F238E27FC236}">
                <a16:creationId xmlns:a16="http://schemas.microsoft.com/office/drawing/2014/main" id="{569E4740-4859-44ED-8361-6A7D67BDE3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440" y="1281540"/>
            <a:ext cx="6400813" cy="4572009"/>
          </a:xfrm>
          <a:prstGeom prst="rect">
            <a:avLst/>
          </a:prstGeom>
        </p:spPr>
      </p:pic>
      <p:sp>
        <p:nvSpPr>
          <p:cNvPr id="6" name="TextBox 5">
            <a:extLst>
              <a:ext uri="{FF2B5EF4-FFF2-40B4-BE49-F238E27FC236}">
                <a16:creationId xmlns:a16="http://schemas.microsoft.com/office/drawing/2014/main" id="{5CEA48F9-87B1-4EE7-93C4-5AD0E25882A2}"/>
              </a:ext>
            </a:extLst>
          </p:cNvPr>
          <p:cNvSpPr txBox="1"/>
          <p:nvPr/>
        </p:nvSpPr>
        <p:spPr>
          <a:xfrm>
            <a:off x="1579418" y="6139712"/>
            <a:ext cx="4322080" cy="169277"/>
          </a:xfrm>
          <a:prstGeom prst="rect">
            <a:avLst/>
          </a:prstGeom>
          <a:noFill/>
        </p:spPr>
        <p:txBody>
          <a:bodyPr wrap="square" lIns="0" tIns="0" rIns="0" bIns="0" rtlCol="0">
            <a:spAutoFit/>
          </a:bodyPr>
          <a:lstStyle/>
          <a:p>
            <a:pPr algn="ctr"/>
            <a:r>
              <a:rPr lang="en-GB" sz="1100" i="1" dirty="0">
                <a:solidFill>
                  <a:schemeClr val="bg1">
                    <a:lumMod val="50000"/>
                  </a:schemeClr>
                </a:solidFill>
              </a:rPr>
              <a:t>Figure – 4.2: Diet habit wise distribution of expenditure for fitness</a:t>
            </a:r>
            <a:endParaRPr lang="en-IN" sz="1100" i="1" dirty="0">
              <a:solidFill>
                <a:schemeClr val="bg1">
                  <a:lumMod val="50000"/>
                </a:schemeClr>
              </a:solidFill>
            </a:endParaRPr>
          </a:p>
        </p:txBody>
      </p:sp>
    </p:spTree>
    <p:extLst>
      <p:ext uri="{BB962C8B-B14F-4D97-AF65-F5344CB8AC3E}">
        <p14:creationId xmlns:p14="http://schemas.microsoft.com/office/powerpoint/2010/main" val="2349344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325440" y="262440"/>
            <a:ext cx="11615400" cy="446400"/>
          </a:xfrm>
          <a:prstGeom prst="rect">
            <a:avLst/>
          </a:prstGeom>
          <a:noFill/>
          <a:ln w="0">
            <a:noFill/>
          </a:ln>
        </p:spPr>
        <p:txBody>
          <a:bodyPr anchor="ctr">
            <a:noAutofit/>
          </a:bodyPr>
          <a:lstStyle/>
          <a:p>
            <a:pPr>
              <a:lnSpc>
                <a:spcPct val="90000"/>
              </a:lnSpc>
              <a:buNone/>
            </a:pPr>
            <a:r>
              <a:rPr lang="en-GB" sz="2400" b="0" strike="noStrike" spc="-1">
                <a:solidFill>
                  <a:srgbClr val="000000"/>
                </a:solidFill>
                <a:latin typeface="Arial Black"/>
              </a:rPr>
              <a:t>Visualization - 5</a:t>
            </a:r>
            <a:endParaRPr lang="en-US" sz="2400" b="0" strike="noStrike" spc="-1">
              <a:solidFill>
                <a:srgbClr val="000000"/>
              </a:solidFill>
              <a:latin typeface="Calibri"/>
            </a:endParaRPr>
          </a:p>
        </p:txBody>
      </p:sp>
      <p:sp>
        <p:nvSpPr>
          <p:cNvPr id="115" name="Straight Connector 6"/>
          <p:cNvSpPr/>
          <p:nvPr/>
        </p:nvSpPr>
        <p:spPr>
          <a:xfrm>
            <a:off x="416520" y="643680"/>
            <a:ext cx="11423880" cy="360"/>
          </a:xfrm>
          <a:prstGeom prst="line">
            <a:avLst/>
          </a:prstGeom>
          <a:ln w="19050">
            <a:solidFill>
              <a:srgbClr val="4472C4"/>
            </a:solidFill>
          </a:ln>
        </p:spPr>
        <p:style>
          <a:lnRef idx="1">
            <a:schemeClr val="accent1"/>
          </a:lnRef>
          <a:fillRef idx="0">
            <a:schemeClr val="accent1"/>
          </a:fillRef>
          <a:effectRef idx="0">
            <a:schemeClr val="accent1"/>
          </a:effectRef>
          <a:fontRef idx="minor"/>
        </p:style>
      </p:sp>
      <p:sp>
        <p:nvSpPr>
          <p:cNvPr id="116" name="TextBox 8"/>
          <p:cNvSpPr/>
          <p:nvPr/>
        </p:nvSpPr>
        <p:spPr>
          <a:xfrm>
            <a:off x="6236640" y="1716840"/>
            <a:ext cx="5183640" cy="175287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gn="just">
              <a:lnSpc>
                <a:spcPct val="100000"/>
              </a:lnSpc>
              <a:buSzPct val="100112"/>
              <a:buBlip>
                <a:blip r:embed="rId2"/>
              </a:buBlip>
            </a:pPr>
            <a:r>
              <a:rPr lang="en-GB" sz="1800" b="0" strike="noStrike" spc="-1" dirty="0">
                <a:solidFill>
                  <a:srgbClr val="000000"/>
                </a:solidFill>
                <a:latin typeface="Bookman Old Style"/>
              </a:rPr>
              <a:t>There are very few respondents who take only one meal a day , surprisingly the respondents who take 5+ meals per day have almost the same average weight as the respondents who take only 2 meals a day.</a:t>
            </a:r>
            <a:endParaRPr lang="en-IN" sz="1800" b="0" strike="noStrike" spc="-1" dirty="0">
              <a:latin typeface="Arial"/>
            </a:endParaRPr>
          </a:p>
        </p:txBody>
      </p:sp>
      <p:pic>
        <p:nvPicPr>
          <p:cNvPr id="117" name="Picture 18"/>
          <p:cNvPicPr/>
          <p:nvPr/>
        </p:nvPicPr>
        <p:blipFill>
          <a:blip r:embed="rId3"/>
          <a:stretch/>
        </p:blipFill>
        <p:spPr>
          <a:xfrm>
            <a:off x="416880" y="1449720"/>
            <a:ext cx="4996080" cy="4532040"/>
          </a:xfrm>
          <a:prstGeom prst="rect">
            <a:avLst/>
          </a:prstGeom>
          <a:ln w="0">
            <a:noFill/>
          </a:ln>
        </p:spPr>
      </p:pic>
      <p:sp>
        <p:nvSpPr>
          <p:cNvPr id="6" name="TextBox 5">
            <a:extLst>
              <a:ext uri="{FF2B5EF4-FFF2-40B4-BE49-F238E27FC236}">
                <a16:creationId xmlns:a16="http://schemas.microsoft.com/office/drawing/2014/main" id="{78A6C5B4-8B49-4BAE-94B0-D3FF5518A0E8}"/>
              </a:ext>
            </a:extLst>
          </p:cNvPr>
          <p:cNvSpPr txBox="1"/>
          <p:nvPr/>
        </p:nvSpPr>
        <p:spPr>
          <a:xfrm>
            <a:off x="1223328" y="6139712"/>
            <a:ext cx="3773010" cy="169277"/>
          </a:xfrm>
          <a:prstGeom prst="rect">
            <a:avLst/>
          </a:prstGeom>
          <a:noFill/>
        </p:spPr>
        <p:txBody>
          <a:bodyPr wrap="square" lIns="0" tIns="0" rIns="0" bIns="0" rtlCol="0">
            <a:spAutoFit/>
          </a:bodyPr>
          <a:lstStyle/>
          <a:p>
            <a:pPr algn="ctr"/>
            <a:r>
              <a:rPr lang="en-GB" sz="1100" i="1" dirty="0">
                <a:solidFill>
                  <a:schemeClr val="bg1">
                    <a:lumMod val="50000"/>
                  </a:schemeClr>
                </a:solidFill>
              </a:rPr>
              <a:t>Figure – 5: Boxplot of weights</a:t>
            </a:r>
            <a:endParaRPr lang="en-IN" sz="1100" i="1" dirty="0">
              <a:solidFill>
                <a:schemeClr val="bg1">
                  <a:lumMod val="5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325440" y="262440"/>
            <a:ext cx="11615400" cy="446400"/>
          </a:xfrm>
          <a:prstGeom prst="rect">
            <a:avLst/>
          </a:prstGeom>
          <a:noFill/>
          <a:ln w="0">
            <a:noFill/>
          </a:ln>
        </p:spPr>
        <p:txBody>
          <a:bodyPr anchor="ctr">
            <a:noAutofit/>
          </a:bodyPr>
          <a:lstStyle/>
          <a:p>
            <a:pPr>
              <a:lnSpc>
                <a:spcPct val="90000"/>
              </a:lnSpc>
              <a:buNone/>
            </a:pPr>
            <a:r>
              <a:rPr lang="en-GB" sz="2400" b="0" strike="noStrike" spc="-1">
                <a:solidFill>
                  <a:srgbClr val="000000"/>
                </a:solidFill>
                <a:latin typeface="Arial Black"/>
              </a:rPr>
              <a:t>Visualization - 6</a:t>
            </a:r>
            <a:endParaRPr lang="en-US" sz="2400" b="0" strike="noStrike" spc="-1">
              <a:solidFill>
                <a:srgbClr val="000000"/>
              </a:solidFill>
              <a:latin typeface="Calibri"/>
            </a:endParaRPr>
          </a:p>
        </p:txBody>
      </p:sp>
      <p:sp>
        <p:nvSpPr>
          <p:cNvPr id="119" name="Straight Connector 6"/>
          <p:cNvSpPr/>
          <p:nvPr/>
        </p:nvSpPr>
        <p:spPr>
          <a:xfrm>
            <a:off x="416520" y="643680"/>
            <a:ext cx="11423880" cy="360"/>
          </a:xfrm>
          <a:prstGeom prst="line">
            <a:avLst/>
          </a:prstGeom>
          <a:ln w="19050">
            <a:solidFill>
              <a:srgbClr val="4472C4"/>
            </a:solidFill>
          </a:ln>
        </p:spPr>
        <p:style>
          <a:lnRef idx="1">
            <a:schemeClr val="accent1"/>
          </a:lnRef>
          <a:fillRef idx="0">
            <a:schemeClr val="accent1"/>
          </a:fillRef>
          <a:effectRef idx="0">
            <a:schemeClr val="accent1"/>
          </a:effectRef>
          <a:fontRef idx="minor"/>
        </p:style>
      </p:sp>
      <p:sp>
        <p:nvSpPr>
          <p:cNvPr id="121" name="TextBox 1"/>
          <p:cNvSpPr/>
          <p:nvPr/>
        </p:nvSpPr>
        <p:spPr>
          <a:xfrm>
            <a:off x="6236640" y="1716840"/>
            <a:ext cx="518364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gn="just">
              <a:lnSpc>
                <a:spcPct val="100000"/>
              </a:lnSpc>
              <a:buSzPct val="100112"/>
              <a:buBlip>
                <a:blip r:embed="rId2"/>
              </a:buBlip>
            </a:pPr>
            <a:r>
              <a:rPr lang="en-GB" sz="1800" b="0" strike="noStrike" spc="-1" dirty="0">
                <a:solidFill>
                  <a:srgbClr val="000000"/>
                </a:solidFill>
                <a:latin typeface="Bookman Old Style"/>
              </a:rPr>
              <a:t>Most of the respondents do not spend any money for their fitness.</a:t>
            </a:r>
            <a:endParaRPr lang="en-IN" sz="1800" b="0" strike="noStrike" spc="-1" dirty="0">
              <a:latin typeface="Arial"/>
            </a:endParaRPr>
          </a:p>
          <a:p>
            <a:pPr marL="285840" indent="-285840">
              <a:lnSpc>
                <a:spcPct val="100000"/>
              </a:lnSpc>
              <a:buSzPct val="100112"/>
              <a:buBlip>
                <a:blip r:embed="rId2"/>
              </a:buBlip>
            </a:pPr>
            <a:r>
              <a:rPr lang="en-GB" spc="-1" dirty="0">
                <a:solidFill>
                  <a:srgbClr val="000000"/>
                </a:solidFill>
                <a:latin typeface="Bookman Old Style"/>
              </a:rPr>
              <a:t>Distribution of spending money is positively skewed.</a:t>
            </a:r>
            <a:endParaRPr lang="en-IN" sz="1800" b="0" strike="noStrike" spc="-1" dirty="0">
              <a:latin typeface="Arial"/>
            </a:endParaRPr>
          </a:p>
        </p:txBody>
      </p:sp>
      <p:pic>
        <p:nvPicPr>
          <p:cNvPr id="3" name="Picture 2">
            <a:extLst>
              <a:ext uri="{FF2B5EF4-FFF2-40B4-BE49-F238E27FC236}">
                <a16:creationId xmlns:a16="http://schemas.microsoft.com/office/drawing/2014/main" id="{E5810C0F-CEBC-4CF2-851A-57C679C485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720" y="1409325"/>
            <a:ext cx="4572009" cy="4572009"/>
          </a:xfrm>
          <a:prstGeom prst="rect">
            <a:avLst/>
          </a:prstGeom>
        </p:spPr>
      </p:pic>
      <p:sp>
        <p:nvSpPr>
          <p:cNvPr id="6" name="TextBox 5">
            <a:extLst>
              <a:ext uri="{FF2B5EF4-FFF2-40B4-BE49-F238E27FC236}">
                <a16:creationId xmlns:a16="http://schemas.microsoft.com/office/drawing/2014/main" id="{2B54D339-5A93-44E2-9EA8-04E52C215074}"/>
              </a:ext>
            </a:extLst>
          </p:cNvPr>
          <p:cNvSpPr txBox="1"/>
          <p:nvPr/>
        </p:nvSpPr>
        <p:spPr>
          <a:xfrm>
            <a:off x="1444997" y="6139712"/>
            <a:ext cx="3773010" cy="169277"/>
          </a:xfrm>
          <a:prstGeom prst="rect">
            <a:avLst/>
          </a:prstGeom>
          <a:noFill/>
        </p:spPr>
        <p:txBody>
          <a:bodyPr wrap="square" lIns="0" tIns="0" rIns="0" bIns="0" rtlCol="0">
            <a:spAutoFit/>
          </a:bodyPr>
          <a:lstStyle/>
          <a:p>
            <a:pPr algn="ctr"/>
            <a:r>
              <a:rPr lang="en-GB" sz="1100" i="1" dirty="0">
                <a:solidFill>
                  <a:schemeClr val="bg1">
                    <a:lumMod val="50000"/>
                  </a:schemeClr>
                </a:solidFill>
              </a:rPr>
              <a:t>Figure – 6: Histogram of expenditure </a:t>
            </a:r>
            <a:endParaRPr lang="en-IN" sz="1100" i="1" dirty="0">
              <a:solidFill>
                <a:schemeClr val="bg1">
                  <a:lumMod val="5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 name="PlaceHolder 1"/>
          <p:cNvSpPr>
            <a:spLocks noGrp="1"/>
          </p:cNvSpPr>
          <p:nvPr>
            <p:ph type="title"/>
          </p:nvPr>
        </p:nvSpPr>
        <p:spPr>
          <a:xfrm>
            <a:off x="325440" y="262440"/>
            <a:ext cx="11615400" cy="446400"/>
          </a:xfrm>
          <a:prstGeom prst="rect">
            <a:avLst/>
          </a:prstGeom>
          <a:noFill/>
          <a:ln w="0">
            <a:noFill/>
          </a:ln>
        </p:spPr>
        <p:txBody>
          <a:bodyPr anchor="ctr">
            <a:noAutofit/>
          </a:bodyPr>
          <a:lstStyle/>
          <a:p>
            <a:pPr>
              <a:lnSpc>
                <a:spcPct val="90000"/>
              </a:lnSpc>
              <a:buNone/>
            </a:pPr>
            <a:r>
              <a:rPr lang="en-GB" sz="2400" b="0" strike="noStrike" spc="-1" dirty="0">
                <a:solidFill>
                  <a:srgbClr val="000000"/>
                </a:solidFill>
                <a:latin typeface="Arial Black"/>
              </a:rPr>
              <a:t>Visualization - 7</a:t>
            </a:r>
            <a:endParaRPr lang="en-US" sz="2400" b="0" strike="noStrike" spc="-1" dirty="0">
              <a:solidFill>
                <a:srgbClr val="000000"/>
              </a:solidFill>
              <a:latin typeface="Calibri"/>
            </a:endParaRPr>
          </a:p>
        </p:txBody>
      </p:sp>
      <p:sp>
        <p:nvSpPr>
          <p:cNvPr id="127" name="Straight Connector 6"/>
          <p:cNvSpPr/>
          <p:nvPr/>
        </p:nvSpPr>
        <p:spPr>
          <a:xfrm>
            <a:off x="416520" y="643680"/>
            <a:ext cx="11423880" cy="360"/>
          </a:xfrm>
          <a:prstGeom prst="line">
            <a:avLst/>
          </a:prstGeom>
          <a:ln w="19050">
            <a:solidFill>
              <a:srgbClr val="4472C4"/>
            </a:solidFill>
          </a:ln>
        </p:spPr>
        <p:style>
          <a:lnRef idx="1">
            <a:schemeClr val="accent1"/>
          </a:lnRef>
          <a:fillRef idx="0">
            <a:schemeClr val="accent1"/>
          </a:fillRef>
          <a:effectRef idx="0">
            <a:schemeClr val="accent1"/>
          </a:effectRef>
          <a:fontRef idx="minor"/>
        </p:style>
      </p:sp>
      <p:sp>
        <p:nvSpPr>
          <p:cNvPr id="128" name="TextBox 8"/>
          <p:cNvSpPr/>
          <p:nvPr/>
        </p:nvSpPr>
        <p:spPr>
          <a:xfrm>
            <a:off x="6236640" y="1716840"/>
            <a:ext cx="518364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gn="just">
              <a:lnSpc>
                <a:spcPct val="100000"/>
              </a:lnSpc>
              <a:buSzPct val="100112"/>
              <a:buBlip>
                <a:blip r:embed="rId2"/>
              </a:buBlip>
            </a:pPr>
            <a:r>
              <a:rPr lang="en-GB" sz="1800" b="0" strike="noStrike" spc="-1">
                <a:solidFill>
                  <a:srgbClr val="000000"/>
                </a:solidFill>
                <a:latin typeface="Bookman Old Style"/>
              </a:rPr>
              <a:t>There are so many respondents with bad health  who don’t like fast food. </a:t>
            </a:r>
            <a:endParaRPr lang="en-IN" sz="1800" b="0" strike="noStrike" spc="-1">
              <a:latin typeface="Arial"/>
            </a:endParaRPr>
          </a:p>
          <a:p>
            <a:pPr marL="285840" indent="-285840">
              <a:lnSpc>
                <a:spcPct val="100000"/>
              </a:lnSpc>
              <a:buSzPct val="100112"/>
              <a:buBlip>
                <a:blip r:embed="rId2"/>
              </a:buBlip>
            </a:pPr>
            <a:r>
              <a:rPr lang="en-GB" sz="1800" b="0" strike="noStrike" spc="-1">
                <a:solidFill>
                  <a:srgbClr val="000000"/>
                </a:solidFill>
                <a:latin typeface="Bookman Old Style"/>
              </a:rPr>
              <a:t>Fast food is preferable by healthy persons. </a:t>
            </a:r>
            <a:endParaRPr lang="en-IN" sz="1800" b="0" strike="noStrike" spc="-1">
              <a:latin typeface="Arial"/>
            </a:endParaRPr>
          </a:p>
        </p:txBody>
      </p:sp>
      <p:pic>
        <p:nvPicPr>
          <p:cNvPr id="129" name="Picture 18"/>
          <p:cNvPicPr/>
          <p:nvPr/>
        </p:nvPicPr>
        <p:blipFill>
          <a:blip r:embed="rId3"/>
          <a:stretch/>
        </p:blipFill>
        <p:spPr>
          <a:xfrm>
            <a:off x="416880" y="1337040"/>
            <a:ext cx="5306040" cy="4813200"/>
          </a:xfrm>
          <a:prstGeom prst="rect">
            <a:avLst/>
          </a:prstGeom>
          <a:ln w="0">
            <a:noFill/>
          </a:ln>
        </p:spPr>
      </p:pic>
      <p:sp>
        <p:nvSpPr>
          <p:cNvPr id="6" name="TextBox 5">
            <a:extLst>
              <a:ext uri="{FF2B5EF4-FFF2-40B4-BE49-F238E27FC236}">
                <a16:creationId xmlns:a16="http://schemas.microsoft.com/office/drawing/2014/main" id="{9654B001-6244-45B7-919C-B23ED85E6F7D}"/>
              </a:ext>
            </a:extLst>
          </p:cNvPr>
          <p:cNvSpPr txBox="1"/>
          <p:nvPr/>
        </p:nvSpPr>
        <p:spPr>
          <a:xfrm>
            <a:off x="1191491" y="6139712"/>
            <a:ext cx="4100410" cy="169277"/>
          </a:xfrm>
          <a:prstGeom prst="rect">
            <a:avLst/>
          </a:prstGeom>
          <a:noFill/>
        </p:spPr>
        <p:txBody>
          <a:bodyPr wrap="square" lIns="0" tIns="0" rIns="0" bIns="0" rtlCol="0">
            <a:spAutoFit/>
          </a:bodyPr>
          <a:lstStyle/>
          <a:p>
            <a:pPr algn="ctr"/>
            <a:r>
              <a:rPr lang="en-GB" sz="1100" i="1" dirty="0">
                <a:solidFill>
                  <a:schemeClr val="bg1">
                    <a:lumMod val="50000"/>
                  </a:schemeClr>
                </a:solidFill>
              </a:rPr>
              <a:t>Figure –7: Scatterplot of fondness of fast food and healthiness</a:t>
            </a:r>
            <a:endParaRPr lang="en-IN" sz="1100" i="1" dirty="0">
              <a:solidFill>
                <a:schemeClr val="bg1">
                  <a:lumMod val="50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 name="PlaceHolder 1"/>
          <p:cNvSpPr>
            <a:spLocks noGrp="1"/>
          </p:cNvSpPr>
          <p:nvPr>
            <p:ph type="title"/>
          </p:nvPr>
        </p:nvSpPr>
        <p:spPr>
          <a:xfrm>
            <a:off x="325440" y="262440"/>
            <a:ext cx="11615400" cy="446400"/>
          </a:xfrm>
          <a:prstGeom prst="rect">
            <a:avLst/>
          </a:prstGeom>
          <a:noFill/>
          <a:ln w="0">
            <a:noFill/>
          </a:ln>
        </p:spPr>
        <p:txBody>
          <a:bodyPr anchor="ctr">
            <a:noAutofit/>
          </a:bodyPr>
          <a:lstStyle/>
          <a:p>
            <a:pPr>
              <a:lnSpc>
                <a:spcPct val="90000"/>
              </a:lnSpc>
              <a:buNone/>
            </a:pPr>
            <a:r>
              <a:rPr lang="en-GB" sz="2400" b="0" strike="noStrike" spc="-1" dirty="0">
                <a:solidFill>
                  <a:srgbClr val="000000"/>
                </a:solidFill>
                <a:latin typeface="Arial Black"/>
              </a:rPr>
              <a:t>Visualization - 8</a:t>
            </a:r>
            <a:endParaRPr lang="en-US" sz="2400" b="0" strike="noStrike" spc="-1" dirty="0">
              <a:solidFill>
                <a:srgbClr val="000000"/>
              </a:solidFill>
              <a:latin typeface="Calibri"/>
            </a:endParaRPr>
          </a:p>
        </p:txBody>
      </p:sp>
      <p:sp>
        <p:nvSpPr>
          <p:cNvPr id="135" name="Straight Connector 6"/>
          <p:cNvSpPr/>
          <p:nvPr/>
        </p:nvSpPr>
        <p:spPr>
          <a:xfrm>
            <a:off x="416520" y="643680"/>
            <a:ext cx="11423880" cy="360"/>
          </a:xfrm>
          <a:prstGeom prst="line">
            <a:avLst/>
          </a:prstGeom>
          <a:ln w="19050">
            <a:solidFill>
              <a:srgbClr val="4472C4"/>
            </a:solidFill>
          </a:ln>
        </p:spPr>
        <p:style>
          <a:lnRef idx="1">
            <a:schemeClr val="accent1"/>
          </a:lnRef>
          <a:fillRef idx="0">
            <a:schemeClr val="accent1"/>
          </a:fillRef>
          <a:effectRef idx="0">
            <a:schemeClr val="accent1"/>
          </a:effectRef>
          <a:fontRef idx="minor"/>
        </p:style>
      </p:sp>
      <p:sp>
        <p:nvSpPr>
          <p:cNvPr id="136" name="TextBox 8"/>
          <p:cNvSpPr/>
          <p:nvPr/>
        </p:nvSpPr>
        <p:spPr>
          <a:xfrm>
            <a:off x="6236640" y="1716840"/>
            <a:ext cx="518364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gn="just">
              <a:lnSpc>
                <a:spcPct val="100000"/>
              </a:lnSpc>
              <a:buSzPct val="100112"/>
              <a:buBlip>
                <a:blip r:embed="rId2"/>
              </a:buBlip>
            </a:pPr>
            <a:r>
              <a:rPr lang="en-GB" sz="1800" b="0" strike="noStrike" spc="-1" dirty="0">
                <a:solidFill>
                  <a:srgbClr val="000000"/>
                </a:solidFill>
                <a:latin typeface="Bookman Old Style"/>
              </a:rPr>
              <a:t>People with 3 hours of gym time and no gym time are less healthier than the others. </a:t>
            </a:r>
            <a:endParaRPr lang="en-IN" sz="1800" b="0" strike="noStrike" spc="-1" dirty="0">
              <a:latin typeface="Arial"/>
            </a:endParaRPr>
          </a:p>
        </p:txBody>
      </p:sp>
      <p:pic>
        <p:nvPicPr>
          <p:cNvPr id="137" name="Picture 18"/>
          <p:cNvPicPr/>
          <p:nvPr/>
        </p:nvPicPr>
        <p:blipFill>
          <a:blip r:embed="rId3"/>
          <a:stretch/>
        </p:blipFill>
        <p:spPr>
          <a:xfrm>
            <a:off x="416880" y="1337040"/>
            <a:ext cx="5306040" cy="4813200"/>
          </a:xfrm>
          <a:prstGeom prst="rect">
            <a:avLst/>
          </a:prstGeom>
          <a:ln w="0">
            <a:noFill/>
          </a:ln>
        </p:spPr>
      </p:pic>
      <p:sp>
        <p:nvSpPr>
          <p:cNvPr id="6" name="TextBox 5">
            <a:extLst>
              <a:ext uri="{FF2B5EF4-FFF2-40B4-BE49-F238E27FC236}">
                <a16:creationId xmlns:a16="http://schemas.microsoft.com/office/drawing/2014/main" id="{0421F544-12AF-4B14-87A1-91305D42C844}"/>
              </a:ext>
            </a:extLst>
          </p:cNvPr>
          <p:cNvSpPr txBox="1"/>
          <p:nvPr/>
        </p:nvSpPr>
        <p:spPr>
          <a:xfrm>
            <a:off x="1251033" y="6214320"/>
            <a:ext cx="3773010" cy="169277"/>
          </a:xfrm>
          <a:prstGeom prst="rect">
            <a:avLst/>
          </a:prstGeom>
          <a:noFill/>
        </p:spPr>
        <p:txBody>
          <a:bodyPr wrap="square" lIns="0" tIns="0" rIns="0" bIns="0" rtlCol="0">
            <a:spAutoFit/>
          </a:bodyPr>
          <a:lstStyle/>
          <a:p>
            <a:pPr algn="ctr"/>
            <a:r>
              <a:rPr lang="en-GB" sz="1100" i="1" dirty="0">
                <a:solidFill>
                  <a:schemeClr val="bg1">
                    <a:lumMod val="50000"/>
                  </a:schemeClr>
                </a:solidFill>
              </a:rPr>
              <a:t>Figure – 4.1: Gender wise distribution of monthly income</a:t>
            </a:r>
            <a:endParaRPr lang="en-IN" sz="1100" i="1" dirty="0">
              <a:solidFill>
                <a:schemeClr val="bg1">
                  <a:lumMod val="50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 name="PlaceHolder 1"/>
          <p:cNvSpPr>
            <a:spLocks noGrp="1"/>
          </p:cNvSpPr>
          <p:nvPr>
            <p:ph type="title"/>
          </p:nvPr>
        </p:nvSpPr>
        <p:spPr>
          <a:xfrm>
            <a:off x="325440" y="262440"/>
            <a:ext cx="11615400" cy="446400"/>
          </a:xfrm>
          <a:prstGeom prst="rect">
            <a:avLst/>
          </a:prstGeom>
          <a:noFill/>
          <a:ln w="0">
            <a:noFill/>
          </a:ln>
        </p:spPr>
        <p:txBody>
          <a:bodyPr anchor="ctr">
            <a:noAutofit/>
          </a:bodyPr>
          <a:lstStyle/>
          <a:p>
            <a:pPr>
              <a:lnSpc>
                <a:spcPct val="90000"/>
              </a:lnSpc>
              <a:buNone/>
            </a:pPr>
            <a:r>
              <a:rPr lang="en-GB" sz="2400" b="0" strike="noStrike" spc="-1" dirty="0">
                <a:solidFill>
                  <a:srgbClr val="000000"/>
                </a:solidFill>
                <a:latin typeface="Arial Black"/>
              </a:rPr>
              <a:t>Visualization - </a:t>
            </a:r>
            <a:r>
              <a:rPr lang="en-GB" sz="2400" spc="-1" dirty="0">
                <a:solidFill>
                  <a:srgbClr val="000000"/>
                </a:solidFill>
                <a:latin typeface="Arial Black"/>
              </a:rPr>
              <a:t>9</a:t>
            </a:r>
            <a:endParaRPr lang="en-US" sz="2400" b="0" strike="noStrike" spc="-1" dirty="0">
              <a:solidFill>
                <a:srgbClr val="000000"/>
              </a:solidFill>
              <a:latin typeface="Calibri"/>
            </a:endParaRPr>
          </a:p>
        </p:txBody>
      </p:sp>
      <p:sp>
        <p:nvSpPr>
          <p:cNvPr id="123" name="Straight Connector 6"/>
          <p:cNvSpPr/>
          <p:nvPr/>
        </p:nvSpPr>
        <p:spPr>
          <a:xfrm>
            <a:off x="416520" y="643680"/>
            <a:ext cx="11423880" cy="360"/>
          </a:xfrm>
          <a:prstGeom prst="line">
            <a:avLst/>
          </a:prstGeom>
          <a:ln w="19050">
            <a:solidFill>
              <a:srgbClr val="4472C4"/>
            </a:solidFill>
          </a:ln>
        </p:spPr>
        <p:style>
          <a:lnRef idx="1">
            <a:schemeClr val="accent1"/>
          </a:lnRef>
          <a:fillRef idx="0">
            <a:schemeClr val="accent1"/>
          </a:fillRef>
          <a:effectRef idx="0">
            <a:schemeClr val="accent1"/>
          </a:effectRef>
          <a:fontRef idx="minor"/>
        </p:style>
      </p:sp>
      <p:sp>
        <p:nvSpPr>
          <p:cNvPr id="124" name="TextBox 8"/>
          <p:cNvSpPr/>
          <p:nvPr/>
        </p:nvSpPr>
        <p:spPr>
          <a:xfrm>
            <a:off x="6236640" y="1716840"/>
            <a:ext cx="5183640" cy="146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gn="just">
              <a:lnSpc>
                <a:spcPct val="100000"/>
              </a:lnSpc>
              <a:buSzPct val="100112"/>
              <a:buBlip>
                <a:blip r:embed="rId2"/>
              </a:buBlip>
            </a:pPr>
            <a:r>
              <a:rPr lang="en-GB" sz="1800" b="0" strike="noStrike" spc="-1">
                <a:solidFill>
                  <a:srgbClr val="000000"/>
                </a:solidFill>
                <a:latin typeface="Bookman Old Style"/>
              </a:rPr>
              <a:t>Most of the people prefers walk as their primary exercise.</a:t>
            </a:r>
            <a:endParaRPr lang="en-IN" sz="1800" b="0" strike="noStrike" spc="-1">
              <a:latin typeface="Arial"/>
            </a:endParaRPr>
          </a:p>
          <a:p>
            <a:pPr marL="285840" indent="-285840">
              <a:lnSpc>
                <a:spcPct val="100000"/>
              </a:lnSpc>
              <a:buSzPct val="100112"/>
              <a:buBlip>
                <a:blip r:embed="rId2"/>
              </a:buBlip>
            </a:pPr>
            <a:r>
              <a:rPr lang="en-GB" sz="1800" b="0" strike="noStrike" spc="-1">
                <a:solidFill>
                  <a:srgbClr val="000000"/>
                </a:solidFill>
                <a:latin typeface="Bookman Old Style"/>
              </a:rPr>
              <a:t>Very small number of respondents have interests in outdoor games, this maybe a psychological ill effect of Covid Lockdown </a:t>
            </a:r>
            <a:endParaRPr lang="en-IN" sz="1800" b="0" strike="noStrike" spc="-1">
              <a:latin typeface="Arial"/>
            </a:endParaRPr>
          </a:p>
        </p:txBody>
      </p:sp>
      <p:pic>
        <p:nvPicPr>
          <p:cNvPr id="125" name="Picture 18"/>
          <p:cNvPicPr/>
          <p:nvPr/>
        </p:nvPicPr>
        <p:blipFill>
          <a:blip r:embed="rId3"/>
          <a:stretch/>
        </p:blipFill>
        <p:spPr>
          <a:xfrm>
            <a:off x="416880" y="1090440"/>
            <a:ext cx="5306040" cy="5306040"/>
          </a:xfrm>
          <a:prstGeom prst="rect">
            <a:avLst/>
          </a:prstGeom>
          <a:ln w="0">
            <a:noFill/>
          </a:ln>
        </p:spPr>
      </p:pic>
      <p:sp>
        <p:nvSpPr>
          <p:cNvPr id="6" name="TextBox 5">
            <a:extLst>
              <a:ext uri="{FF2B5EF4-FFF2-40B4-BE49-F238E27FC236}">
                <a16:creationId xmlns:a16="http://schemas.microsoft.com/office/drawing/2014/main" id="{6AFCB0EB-3443-43E2-88FC-AF4A73E0DF25}"/>
              </a:ext>
            </a:extLst>
          </p:cNvPr>
          <p:cNvSpPr txBox="1"/>
          <p:nvPr/>
        </p:nvSpPr>
        <p:spPr>
          <a:xfrm>
            <a:off x="1334161" y="6227203"/>
            <a:ext cx="3773010" cy="169277"/>
          </a:xfrm>
          <a:prstGeom prst="rect">
            <a:avLst/>
          </a:prstGeom>
          <a:noFill/>
        </p:spPr>
        <p:txBody>
          <a:bodyPr wrap="square" lIns="0" tIns="0" rIns="0" bIns="0" rtlCol="0">
            <a:spAutoFit/>
          </a:bodyPr>
          <a:lstStyle/>
          <a:p>
            <a:pPr algn="ctr"/>
            <a:r>
              <a:rPr lang="en-GB" sz="1100" i="1" dirty="0">
                <a:solidFill>
                  <a:schemeClr val="bg1">
                    <a:lumMod val="50000"/>
                  </a:schemeClr>
                </a:solidFill>
              </a:rPr>
              <a:t>Figure - 9: Pie-donut chart of exercise preferences</a:t>
            </a:r>
            <a:endParaRPr lang="en-IN" sz="1100" i="1" dirty="0">
              <a:solidFill>
                <a:schemeClr val="bg1">
                  <a:lumMod val="50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 name="PlaceHolder 1"/>
          <p:cNvSpPr>
            <a:spLocks noGrp="1"/>
          </p:cNvSpPr>
          <p:nvPr>
            <p:ph type="title"/>
          </p:nvPr>
        </p:nvSpPr>
        <p:spPr>
          <a:xfrm>
            <a:off x="325440" y="262440"/>
            <a:ext cx="11615400" cy="446400"/>
          </a:xfrm>
          <a:prstGeom prst="rect">
            <a:avLst/>
          </a:prstGeom>
          <a:noFill/>
          <a:ln w="0">
            <a:noFill/>
          </a:ln>
        </p:spPr>
        <p:txBody>
          <a:bodyPr anchor="ctr">
            <a:noAutofit/>
          </a:bodyPr>
          <a:lstStyle/>
          <a:p>
            <a:pPr>
              <a:lnSpc>
                <a:spcPct val="90000"/>
              </a:lnSpc>
              <a:buNone/>
            </a:pPr>
            <a:r>
              <a:rPr lang="en-GB" sz="2400" b="0" strike="noStrike" spc="-1" dirty="0">
                <a:solidFill>
                  <a:srgbClr val="000000"/>
                </a:solidFill>
                <a:latin typeface="Arial Black"/>
              </a:rPr>
              <a:t>Visualization - 10</a:t>
            </a:r>
            <a:endParaRPr lang="en-US" sz="2400" b="0" strike="noStrike" spc="-1" dirty="0">
              <a:solidFill>
                <a:srgbClr val="000000"/>
              </a:solidFill>
              <a:latin typeface="Calibri"/>
            </a:endParaRPr>
          </a:p>
        </p:txBody>
      </p:sp>
      <p:sp>
        <p:nvSpPr>
          <p:cNvPr id="139" name="Straight Connector 6"/>
          <p:cNvSpPr/>
          <p:nvPr/>
        </p:nvSpPr>
        <p:spPr>
          <a:xfrm>
            <a:off x="416520" y="643680"/>
            <a:ext cx="11423880" cy="360"/>
          </a:xfrm>
          <a:prstGeom prst="line">
            <a:avLst/>
          </a:prstGeom>
          <a:ln w="19050">
            <a:solidFill>
              <a:srgbClr val="4472C4"/>
            </a:solidFill>
          </a:ln>
        </p:spPr>
        <p:style>
          <a:lnRef idx="1">
            <a:schemeClr val="accent1"/>
          </a:lnRef>
          <a:fillRef idx="0">
            <a:schemeClr val="accent1"/>
          </a:fillRef>
          <a:effectRef idx="0">
            <a:schemeClr val="accent1"/>
          </a:effectRef>
          <a:fontRef idx="minor"/>
        </p:style>
      </p:sp>
      <p:sp>
        <p:nvSpPr>
          <p:cNvPr id="140" name="TextBox 8"/>
          <p:cNvSpPr/>
          <p:nvPr/>
        </p:nvSpPr>
        <p:spPr>
          <a:xfrm>
            <a:off x="6236640" y="1716840"/>
            <a:ext cx="518364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gn="just">
              <a:lnSpc>
                <a:spcPct val="100000"/>
              </a:lnSpc>
              <a:buSzPct val="100112"/>
              <a:buBlip>
                <a:blip r:embed="rId2"/>
              </a:buBlip>
            </a:pPr>
            <a:r>
              <a:rPr lang="en-GB" spc="-1" dirty="0">
                <a:latin typeface="Bookman Old Style" panose="02050604050505020204" pitchFamily="18" charset="0"/>
              </a:rPr>
              <a:t>No one give 1 star rating.</a:t>
            </a:r>
          </a:p>
          <a:p>
            <a:pPr marL="285840" indent="-285840" algn="just">
              <a:lnSpc>
                <a:spcPct val="100000"/>
              </a:lnSpc>
              <a:buSzPct val="100112"/>
              <a:buBlip>
                <a:blip r:embed="rId2"/>
              </a:buBlip>
            </a:pPr>
            <a:r>
              <a:rPr lang="en-GB" sz="1800" b="0" strike="noStrike" spc="-1" dirty="0">
                <a:latin typeface="Bookman Old Style" panose="02050604050505020204" pitchFamily="18" charset="0"/>
              </a:rPr>
              <a:t>Almost all give</a:t>
            </a:r>
            <a:r>
              <a:rPr lang="en-GB" spc="-1" dirty="0">
                <a:latin typeface="Bookman Old Style" panose="02050604050505020204" pitchFamily="18" charset="0"/>
              </a:rPr>
              <a:t>s high rating.</a:t>
            </a:r>
            <a:endParaRPr lang="en-IN" sz="1800" b="0" strike="noStrike" spc="-1" dirty="0">
              <a:latin typeface="Bookman Old Style" panose="02050604050505020204" pitchFamily="18" charset="0"/>
            </a:endParaRPr>
          </a:p>
        </p:txBody>
      </p:sp>
      <p:pic>
        <p:nvPicPr>
          <p:cNvPr id="141" name="Picture 18"/>
          <p:cNvPicPr/>
          <p:nvPr/>
        </p:nvPicPr>
        <p:blipFill>
          <a:blip r:embed="rId3"/>
          <a:stretch/>
        </p:blipFill>
        <p:spPr>
          <a:xfrm>
            <a:off x="416880" y="1337040"/>
            <a:ext cx="5306040" cy="4813200"/>
          </a:xfrm>
          <a:prstGeom prst="rect">
            <a:avLst/>
          </a:prstGeom>
          <a:ln w="0">
            <a:noFill/>
          </a:ln>
        </p:spPr>
      </p:pic>
      <p:sp>
        <p:nvSpPr>
          <p:cNvPr id="6" name="TextBox 5">
            <a:extLst>
              <a:ext uri="{FF2B5EF4-FFF2-40B4-BE49-F238E27FC236}">
                <a16:creationId xmlns:a16="http://schemas.microsoft.com/office/drawing/2014/main" id="{E0A708DF-60E6-40B3-84F1-227E649B5D6A}"/>
              </a:ext>
            </a:extLst>
          </p:cNvPr>
          <p:cNvSpPr txBox="1"/>
          <p:nvPr/>
        </p:nvSpPr>
        <p:spPr>
          <a:xfrm>
            <a:off x="1183395" y="6176771"/>
            <a:ext cx="3773010" cy="169277"/>
          </a:xfrm>
          <a:prstGeom prst="rect">
            <a:avLst/>
          </a:prstGeom>
          <a:noFill/>
        </p:spPr>
        <p:txBody>
          <a:bodyPr wrap="square" lIns="0" tIns="0" rIns="0" bIns="0" rtlCol="0">
            <a:spAutoFit/>
          </a:bodyPr>
          <a:lstStyle/>
          <a:p>
            <a:pPr algn="ctr"/>
            <a:r>
              <a:rPr lang="en-GB" sz="1100" i="1" dirty="0">
                <a:solidFill>
                  <a:schemeClr val="bg1">
                    <a:lumMod val="50000"/>
                  </a:schemeClr>
                </a:solidFill>
              </a:rPr>
              <a:t>Figure – 10: Bar chart of ratings of the survey</a:t>
            </a:r>
            <a:endParaRPr lang="en-IN" sz="1100" i="1" dirty="0">
              <a:solidFill>
                <a:schemeClr val="bg1">
                  <a:lumMod val="50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 name="PlaceHolder 1"/>
          <p:cNvSpPr>
            <a:spLocks noGrp="1"/>
          </p:cNvSpPr>
          <p:nvPr>
            <p:ph type="title"/>
          </p:nvPr>
        </p:nvSpPr>
        <p:spPr>
          <a:xfrm>
            <a:off x="325440" y="262440"/>
            <a:ext cx="11615400" cy="446400"/>
          </a:xfrm>
          <a:prstGeom prst="rect">
            <a:avLst/>
          </a:prstGeom>
          <a:noFill/>
          <a:ln w="0">
            <a:noFill/>
          </a:ln>
        </p:spPr>
        <p:txBody>
          <a:bodyPr anchor="ctr">
            <a:noAutofit/>
          </a:bodyPr>
          <a:lstStyle/>
          <a:p>
            <a:pPr>
              <a:lnSpc>
                <a:spcPct val="90000"/>
              </a:lnSpc>
              <a:buNone/>
            </a:pPr>
            <a:r>
              <a:rPr lang="en-GB" sz="2400" b="0" strike="noStrike" spc="-1" dirty="0">
                <a:solidFill>
                  <a:srgbClr val="000000"/>
                </a:solidFill>
                <a:latin typeface="Arial Black"/>
              </a:rPr>
              <a:t>Visualization - 11</a:t>
            </a:r>
            <a:endParaRPr lang="en-US" sz="2400" b="0" strike="noStrike" spc="-1" dirty="0">
              <a:solidFill>
                <a:srgbClr val="000000"/>
              </a:solidFill>
              <a:latin typeface="Calibri"/>
            </a:endParaRPr>
          </a:p>
        </p:txBody>
      </p:sp>
      <p:sp>
        <p:nvSpPr>
          <p:cNvPr id="139" name="Straight Connector 6"/>
          <p:cNvSpPr/>
          <p:nvPr/>
        </p:nvSpPr>
        <p:spPr>
          <a:xfrm>
            <a:off x="416520" y="643680"/>
            <a:ext cx="11423880" cy="360"/>
          </a:xfrm>
          <a:prstGeom prst="line">
            <a:avLst/>
          </a:prstGeom>
          <a:ln w="19050">
            <a:solidFill>
              <a:srgbClr val="4472C4"/>
            </a:solidFill>
          </a:ln>
        </p:spPr>
        <p:style>
          <a:lnRef idx="1">
            <a:schemeClr val="accent1"/>
          </a:lnRef>
          <a:fillRef idx="0">
            <a:schemeClr val="accent1"/>
          </a:fillRef>
          <a:effectRef idx="0">
            <a:schemeClr val="accent1"/>
          </a:effectRef>
          <a:fontRef idx="minor"/>
        </p:style>
      </p:sp>
      <p:sp>
        <p:nvSpPr>
          <p:cNvPr id="140" name="TextBox 8"/>
          <p:cNvSpPr/>
          <p:nvPr/>
        </p:nvSpPr>
        <p:spPr>
          <a:xfrm>
            <a:off x="6485217" y="1272957"/>
            <a:ext cx="5183640" cy="175287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gn="just">
              <a:lnSpc>
                <a:spcPct val="100000"/>
              </a:lnSpc>
              <a:buSzPct val="100112"/>
              <a:buBlip>
                <a:blip r:embed="rId2"/>
              </a:buBlip>
            </a:pPr>
            <a:r>
              <a:rPr lang="en-GB" sz="1800" b="0" strike="noStrike" spc="-1" dirty="0">
                <a:latin typeface="Bookman Old Style" panose="02050604050505020204" pitchFamily="18" charset="0"/>
              </a:rPr>
              <a:t>Word-cloud suggests that the word “good” has the most frequency among all the words of the review section.</a:t>
            </a:r>
          </a:p>
          <a:p>
            <a:pPr marL="285840" indent="-285840" algn="just">
              <a:lnSpc>
                <a:spcPct val="100000"/>
              </a:lnSpc>
              <a:buSzPct val="100112"/>
              <a:buBlip>
                <a:blip r:embed="rId2"/>
              </a:buBlip>
            </a:pPr>
            <a:r>
              <a:rPr lang="en-GB" spc="-1" dirty="0">
                <a:latin typeface="Bookman Old Style" panose="02050604050505020204" pitchFamily="18" charset="0"/>
              </a:rPr>
              <a:t>Most of our respondents gave a good review of our survey. </a:t>
            </a:r>
            <a:endParaRPr lang="en-GB" sz="1800" b="0" strike="noStrike" spc="-1" dirty="0">
              <a:latin typeface="Bookman Old Style" panose="02050604050505020204" pitchFamily="18" charset="0"/>
            </a:endParaRPr>
          </a:p>
          <a:p>
            <a:pPr marL="285840" indent="-285840" algn="just">
              <a:lnSpc>
                <a:spcPct val="100000"/>
              </a:lnSpc>
              <a:buSzPct val="100112"/>
              <a:buBlip>
                <a:blip r:embed="rId2"/>
              </a:buBlip>
            </a:pPr>
            <a:endParaRPr lang="en-IN" sz="1800" b="0" strike="noStrike" spc="-1" dirty="0">
              <a:latin typeface="Bookman Old Style" panose="02050604050505020204" pitchFamily="18" charset="0"/>
            </a:endParaRPr>
          </a:p>
        </p:txBody>
      </p:sp>
      <p:pic>
        <p:nvPicPr>
          <p:cNvPr id="4" name="Picture 3">
            <a:extLst>
              <a:ext uri="{FF2B5EF4-FFF2-40B4-BE49-F238E27FC236}">
                <a16:creationId xmlns:a16="http://schemas.microsoft.com/office/drawing/2014/main" id="{7177A859-D12B-4475-9FEA-9CF0CB453D31}"/>
              </a:ext>
            </a:extLst>
          </p:cNvPr>
          <p:cNvPicPr>
            <a:picLocks noChangeAspect="1"/>
          </p:cNvPicPr>
          <p:nvPr/>
        </p:nvPicPr>
        <p:blipFill rotWithShape="1">
          <a:blip r:embed="rId3"/>
          <a:srcRect l="25757" t="25757" r="25757" b="25757"/>
          <a:stretch/>
        </p:blipFill>
        <p:spPr>
          <a:xfrm>
            <a:off x="71557" y="1552386"/>
            <a:ext cx="5883804" cy="4076493"/>
          </a:xfrm>
          <a:prstGeom prst="rect">
            <a:avLst/>
          </a:prstGeom>
        </p:spPr>
      </p:pic>
      <p:pic>
        <p:nvPicPr>
          <p:cNvPr id="5" name="Picture 4">
            <a:extLst>
              <a:ext uri="{FF2B5EF4-FFF2-40B4-BE49-F238E27FC236}">
                <a16:creationId xmlns:a16="http://schemas.microsoft.com/office/drawing/2014/main" id="{872983A5-8CA2-4A83-933A-02AD08DCDAAC}"/>
              </a:ext>
            </a:extLst>
          </p:cNvPr>
          <p:cNvPicPr>
            <a:picLocks noChangeAspect="1"/>
          </p:cNvPicPr>
          <p:nvPr/>
        </p:nvPicPr>
        <p:blipFill>
          <a:blip r:embed="rId4"/>
          <a:stretch>
            <a:fillRect/>
          </a:stretch>
        </p:blipFill>
        <p:spPr>
          <a:xfrm>
            <a:off x="7317802" y="3025829"/>
            <a:ext cx="3518470" cy="2971592"/>
          </a:xfrm>
          <a:prstGeom prst="rect">
            <a:avLst/>
          </a:prstGeom>
        </p:spPr>
      </p:pic>
      <p:sp>
        <p:nvSpPr>
          <p:cNvPr id="7" name="TextBox 6">
            <a:extLst>
              <a:ext uri="{FF2B5EF4-FFF2-40B4-BE49-F238E27FC236}">
                <a16:creationId xmlns:a16="http://schemas.microsoft.com/office/drawing/2014/main" id="{9006F44A-AB33-46F5-9651-75EB2B2FAFD7}"/>
              </a:ext>
            </a:extLst>
          </p:cNvPr>
          <p:cNvSpPr txBox="1"/>
          <p:nvPr/>
        </p:nvSpPr>
        <p:spPr>
          <a:xfrm>
            <a:off x="1241797" y="5628879"/>
            <a:ext cx="3773010" cy="169277"/>
          </a:xfrm>
          <a:prstGeom prst="rect">
            <a:avLst/>
          </a:prstGeom>
          <a:noFill/>
        </p:spPr>
        <p:txBody>
          <a:bodyPr wrap="square" lIns="0" tIns="0" rIns="0" bIns="0" rtlCol="0">
            <a:spAutoFit/>
          </a:bodyPr>
          <a:lstStyle/>
          <a:p>
            <a:pPr algn="ctr"/>
            <a:r>
              <a:rPr lang="en-GB" sz="1100" i="1" dirty="0">
                <a:solidFill>
                  <a:schemeClr val="bg1">
                    <a:lumMod val="50000"/>
                  </a:schemeClr>
                </a:solidFill>
              </a:rPr>
              <a:t>Figure – 11: Word-cloud of reviews</a:t>
            </a:r>
            <a:endParaRPr lang="en-IN" sz="1100" i="1" dirty="0">
              <a:solidFill>
                <a:schemeClr val="bg1">
                  <a:lumMod val="50000"/>
                </a:schemeClr>
              </a:solidFill>
            </a:endParaRPr>
          </a:p>
        </p:txBody>
      </p:sp>
      <p:sp>
        <p:nvSpPr>
          <p:cNvPr id="8" name="TextBox 7">
            <a:extLst>
              <a:ext uri="{FF2B5EF4-FFF2-40B4-BE49-F238E27FC236}">
                <a16:creationId xmlns:a16="http://schemas.microsoft.com/office/drawing/2014/main" id="{025D67CB-A795-469B-ACDB-264D9927D9AD}"/>
              </a:ext>
            </a:extLst>
          </p:cNvPr>
          <p:cNvSpPr txBox="1"/>
          <p:nvPr/>
        </p:nvSpPr>
        <p:spPr>
          <a:xfrm>
            <a:off x="7190532" y="6060323"/>
            <a:ext cx="3773010" cy="169277"/>
          </a:xfrm>
          <a:prstGeom prst="rect">
            <a:avLst/>
          </a:prstGeom>
          <a:noFill/>
        </p:spPr>
        <p:txBody>
          <a:bodyPr wrap="square" lIns="0" tIns="0" rIns="0" bIns="0" rtlCol="0">
            <a:spAutoFit/>
          </a:bodyPr>
          <a:lstStyle/>
          <a:p>
            <a:pPr algn="ctr"/>
            <a:r>
              <a:rPr lang="en-GB" sz="1100" i="1" dirty="0">
                <a:solidFill>
                  <a:schemeClr val="bg1">
                    <a:lumMod val="50000"/>
                  </a:schemeClr>
                </a:solidFill>
              </a:rPr>
              <a:t>Figure – 12: Snapshot of frequency table of distinct words</a:t>
            </a:r>
            <a:endParaRPr lang="en-IN" sz="1100" i="1" dirty="0">
              <a:solidFill>
                <a:schemeClr val="bg1">
                  <a:lumMod val="50000"/>
                </a:schemeClr>
              </a:solidFill>
            </a:endParaRPr>
          </a:p>
        </p:txBody>
      </p:sp>
    </p:spTree>
    <p:extLst>
      <p:ext uri="{BB962C8B-B14F-4D97-AF65-F5344CB8AC3E}">
        <p14:creationId xmlns:p14="http://schemas.microsoft.com/office/powerpoint/2010/main" val="2654917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 name="PlaceHolder 1"/>
          <p:cNvSpPr>
            <a:spLocks noGrp="1"/>
          </p:cNvSpPr>
          <p:nvPr>
            <p:ph type="title"/>
          </p:nvPr>
        </p:nvSpPr>
        <p:spPr>
          <a:xfrm>
            <a:off x="325440" y="262440"/>
            <a:ext cx="11615400" cy="446400"/>
          </a:xfrm>
          <a:prstGeom prst="rect">
            <a:avLst/>
          </a:prstGeom>
          <a:noFill/>
          <a:ln w="0">
            <a:noFill/>
          </a:ln>
        </p:spPr>
        <p:txBody>
          <a:bodyPr anchor="ctr">
            <a:noAutofit/>
          </a:bodyPr>
          <a:lstStyle/>
          <a:p>
            <a:pPr>
              <a:lnSpc>
                <a:spcPct val="90000"/>
              </a:lnSpc>
              <a:buNone/>
            </a:pPr>
            <a:r>
              <a:rPr lang="en-GB" sz="2400" b="0" strike="noStrike" spc="-1">
                <a:solidFill>
                  <a:srgbClr val="000000"/>
                </a:solidFill>
                <a:latin typeface="Arial Black"/>
              </a:rPr>
              <a:t>Conclusion</a:t>
            </a:r>
            <a:endParaRPr lang="en-US" sz="2400" b="0" strike="noStrike" spc="-1">
              <a:solidFill>
                <a:srgbClr val="000000"/>
              </a:solidFill>
              <a:latin typeface="Calibri"/>
            </a:endParaRPr>
          </a:p>
        </p:txBody>
      </p:sp>
      <p:sp>
        <p:nvSpPr>
          <p:cNvPr id="146" name="Straight Connector 6"/>
          <p:cNvSpPr/>
          <p:nvPr/>
        </p:nvSpPr>
        <p:spPr>
          <a:xfrm>
            <a:off x="416520" y="690120"/>
            <a:ext cx="11423880" cy="360"/>
          </a:xfrm>
          <a:prstGeom prst="line">
            <a:avLst/>
          </a:prstGeom>
          <a:ln w="19050">
            <a:solidFill>
              <a:srgbClr val="4472C4"/>
            </a:solidFill>
          </a:ln>
        </p:spPr>
        <p:style>
          <a:lnRef idx="1">
            <a:schemeClr val="accent1"/>
          </a:lnRef>
          <a:fillRef idx="0">
            <a:schemeClr val="accent1"/>
          </a:fillRef>
          <a:effectRef idx="0">
            <a:schemeClr val="accent1"/>
          </a:effectRef>
          <a:fontRef idx="minor"/>
        </p:style>
      </p:sp>
      <p:sp>
        <p:nvSpPr>
          <p:cNvPr id="147" name="TextBox 8"/>
          <p:cNvSpPr/>
          <p:nvPr/>
        </p:nvSpPr>
        <p:spPr>
          <a:xfrm>
            <a:off x="944640" y="1090440"/>
            <a:ext cx="10335960" cy="147587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750">
              <a:lnSpc>
                <a:spcPct val="100000"/>
              </a:lnSpc>
              <a:buSzPct val="100112"/>
              <a:buBlip>
                <a:blip r:embed="rId2">
                  <a:extLst>
                    <a:ext uri="{96DAC541-7B7A-43D3-8B79-37D633B846F1}">
                      <asvg:svgBlip xmlns:asvg="http://schemas.microsoft.com/office/drawing/2016/SVG/main" r:embed="rId3"/>
                    </a:ext>
                  </a:extLst>
                </a:blip>
              </a:buBlip>
            </a:pPr>
            <a:r>
              <a:rPr lang="en-GB" dirty="0">
                <a:latin typeface="Bookman Old Style" panose="02050604050505020204" pitchFamily="18" charset="0"/>
              </a:rPr>
              <a:t>The lockdown to contain the spread of COVID-19  had a huge impact on health care , diet and people’s exercise habits.</a:t>
            </a:r>
          </a:p>
          <a:p>
            <a:pPr marL="285750" indent="-285750">
              <a:lnSpc>
                <a:spcPct val="100000"/>
              </a:lnSpc>
              <a:buSzPct val="100112"/>
              <a:buBlip>
                <a:blip r:embed="rId2">
                  <a:extLst>
                    <a:ext uri="{96DAC541-7B7A-43D3-8B79-37D633B846F1}">
                      <asvg:svgBlip xmlns:asvg="http://schemas.microsoft.com/office/drawing/2016/SVG/main" r:embed="rId3"/>
                    </a:ext>
                  </a:extLst>
                </a:blip>
              </a:buBlip>
            </a:pPr>
            <a:r>
              <a:rPr lang="en-GB" dirty="0">
                <a:latin typeface="Bookman Old Style" panose="02050604050505020204" pitchFamily="18" charset="0"/>
              </a:rPr>
              <a:t>The asymptomatic nature of the disease and isolation increases the fear and anxiety which leads in decrease in Gym time and outdoor games . So they prefer walking as exercise. Reduced expenditure in fitness also indicates this.</a:t>
            </a:r>
            <a:endParaRPr lang="en-IN" sz="1800" b="0" strike="noStrike" spc="-1" dirty="0">
              <a:latin typeface="Bookman Old Style" panose="020506040505050202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8" name="PlaceHolder 1"/>
          <p:cNvSpPr>
            <a:spLocks noGrp="1"/>
          </p:cNvSpPr>
          <p:nvPr>
            <p:ph type="title"/>
          </p:nvPr>
        </p:nvSpPr>
        <p:spPr>
          <a:xfrm>
            <a:off x="325440" y="262440"/>
            <a:ext cx="11615400" cy="446400"/>
          </a:xfrm>
          <a:prstGeom prst="rect">
            <a:avLst/>
          </a:prstGeom>
          <a:noFill/>
          <a:ln w="0">
            <a:noFill/>
          </a:ln>
        </p:spPr>
        <p:txBody>
          <a:bodyPr anchor="ctr">
            <a:noAutofit/>
          </a:bodyPr>
          <a:lstStyle/>
          <a:p>
            <a:pPr>
              <a:lnSpc>
                <a:spcPct val="90000"/>
              </a:lnSpc>
              <a:buNone/>
            </a:pPr>
            <a:r>
              <a:rPr lang="en-GB" sz="2400" b="0" strike="noStrike" spc="-1">
                <a:solidFill>
                  <a:srgbClr val="000000"/>
                </a:solidFill>
                <a:latin typeface="Arial Black"/>
              </a:rPr>
              <a:t>Limitations</a:t>
            </a:r>
            <a:endParaRPr lang="en-US" sz="2400" b="0" strike="noStrike" spc="-1">
              <a:solidFill>
                <a:srgbClr val="000000"/>
              </a:solidFill>
              <a:latin typeface="Calibri"/>
            </a:endParaRPr>
          </a:p>
        </p:txBody>
      </p:sp>
      <p:sp>
        <p:nvSpPr>
          <p:cNvPr id="149" name="Straight Connector 6"/>
          <p:cNvSpPr/>
          <p:nvPr/>
        </p:nvSpPr>
        <p:spPr>
          <a:xfrm>
            <a:off x="416520" y="690120"/>
            <a:ext cx="11423880" cy="360"/>
          </a:xfrm>
          <a:prstGeom prst="line">
            <a:avLst/>
          </a:prstGeom>
          <a:ln w="19050">
            <a:solidFill>
              <a:srgbClr val="4472C4"/>
            </a:solidFill>
          </a:ln>
        </p:spPr>
        <p:style>
          <a:lnRef idx="1">
            <a:schemeClr val="accent1"/>
          </a:lnRef>
          <a:fillRef idx="0">
            <a:schemeClr val="accent1"/>
          </a:fillRef>
          <a:effectRef idx="0">
            <a:schemeClr val="accent1"/>
          </a:effectRef>
          <a:fontRef idx="minor"/>
        </p:style>
      </p:sp>
      <p:sp>
        <p:nvSpPr>
          <p:cNvPr id="150" name="Rectangle 2"/>
          <p:cNvSpPr/>
          <p:nvPr/>
        </p:nvSpPr>
        <p:spPr>
          <a:xfrm>
            <a:off x="979560" y="1260720"/>
            <a:ext cx="10104840" cy="280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Aft>
                <a:spcPts val="799"/>
              </a:spcAft>
              <a:buNone/>
              <a:tabLst>
                <a:tab pos="0" algn="l"/>
              </a:tabLst>
            </a:pPr>
            <a:r>
              <a:rPr lang="en-IN" sz="2000" b="0" strike="noStrike" spc="-1">
                <a:solidFill>
                  <a:srgbClr val="000000"/>
                </a:solidFill>
                <a:latin typeface="Bookman Old Style"/>
                <a:ea typeface="Calibri"/>
              </a:rPr>
              <a:t>Our data set involves a smaller sample, hence the results cannot be accurately interpreted for a generalized population. Most of the inferences are focus on quantitative data that leads to some outliers. Our targeted audiences are mostly around the age 23, so there are some judgmental bias. </a:t>
            </a:r>
            <a:endParaRPr lang="en-IN" sz="2000" b="0" strike="noStrike" spc="-1">
              <a:latin typeface="Arial"/>
            </a:endParaRPr>
          </a:p>
          <a:p>
            <a:pPr algn="just">
              <a:lnSpc>
                <a:spcPct val="107000"/>
              </a:lnSpc>
              <a:spcAft>
                <a:spcPts val="799"/>
              </a:spcAft>
              <a:buNone/>
              <a:tabLst>
                <a:tab pos="0" algn="l"/>
              </a:tabLst>
            </a:pPr>
            <a:r>
              <a:rPr lang="en-IN" sz="2000" b="0" strike="noStrike" spc="-1">
                <a:solidFill>
                  <a:srgbClr val="000000"/>
                </a:solidFill>
                <a:latin typeface="Bookman Old Style"/>
                <a:ea typeface="Calibri"/>
              </a:rPr>
              <a:t>Not giving respondents enough options to respond properly as per their choice of others. We should have given a textual input to users so that they could have mentioned if their preferred options was not one of the choices provided by us.</a:t>
            </a:r>
            <a:endParaRPr lang="en-IN" sz="20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 name="PlaceHolder 1"/>
          <p:cNvSpPr>
            <a:spLocks noGrp="1"/>
          </p:cNvSpPr>
          <p:nvPr>
            <p:ph type="title"/>
          </p:nvPr>
        </p:nvSpPr>
        <p:spPr>
          <a:xfrm>
            <a:off x="325440" y="262440"/>
            <a:ext cx="11615400" cy="446400"/>
          </a:xfrm>
          <a:prstGeom prst="rect">
            <a:avLst/>
          </a:prstGeom>
          <a:noFill/>
          <a:ln w="0">
            <a:noFill/>
          </a:ln>
        </p:spPr>
        <p:txBody>
          <a:bodyPr anchor="ctr">
            <a:noAutofit/>
          </a:bodyPr>
          <a:lstStyle/>
          <a:p>
            <a:pPr>
              <a:lnSpc>
                <a:spcPct val="90000"/>
              </a:lnSpc>
              <a:buNone/>
            </a:pPr>
            <a:r>
              <a:rPr lang="en-GB" sz="2400" b="0" strike="noStrike" spc="-1">
                <a:solidFill>
                  <a:srgbClr val="000000"/>
                </a:solidFill>
                <a:latin typeface="Arial Black"/>
              </a:rPr>
              <a:t>Introduction</a:t>
            </a:r>
            <a:endParaRPr lang="en-US" sz="2400" b="0" strike="noStrike" spc="-1">
              <a:solidFill>
                <a:srgbClr val="000000"/>
              </a:solidFill>
              <a:latin typeface="Calibri"/>
            </a:endParaRPr>
          </a:p>
        </p:txBody>
      </p:sp>
      <p:sp>
        <p:nvSpPr>
          <p:cNvPr id="87" name="Straight Connector 6"/>
          <p:cNvSpPr/>
          <p:nvPr/>
        </p:nvSpPr>
        <p:spPr>
          <a:xfrm>
            <a:off x="416520" y="690120"/>
            <a:ext cx="11423880" cy="360"/>
          </a:xfrm>
          <a:prstGeom prst="line">
            <a:avLst/>
          </a:prstGeom>
          <a:ln w="19050">
            <a:solidFill>
              <a:srgbClr val="4472C4"/>
            </a:solidFill>
          </a:ln>
        </p:spPr>
        <p:style>
          <a:lnRef idx="1">
            <a:schemeClr val="accent1"/>
          </a:lnRef>
          <a:fillRef idx="0">
            <a:schemeClr val="accent1"/>
          </a:fillRef>
          <a:effectRef idx="0">
            <a:schemeClr val="accent1"/>
          </a:effectRef>
          <a:fontRef idx="minor"/>
        </p:style>
      </p:sp>
      <p:sp>
        <p:nvSpPr>
          <p:cNvPr id="88" name="Rectangle 5"/>
          <p:cNvSpPr/>
          <p:nvPr/>
        </p:nvSpPr>
        <p:spPr>
          <a:xfrm>
            <a:off x="964380" y="1118160"/>
            <a:ext cx="10263240" cy="126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Aft>
                <a:spcPts val="799"/>
              </a:spcAft>
              <a:buNone/>
              <a:tabLst>
                <a:tab pos="0" algn="l"/>
              </a:tabLst>
            </a:pPr>
            <a:r>
              <a:rPr lang="en-IN" sz="1800" b="0" strike="noStrike" spc="-1" dirty="0">
                <a:solidFill>
                  <a:srgbClr val="000000"/>
                </a:solidFill>
                <a:latin typeface="Bookman Old Style"/>
                <a:ea typeface="Calibri"/>
              </a:rPr>
              <a:t>		In our day to day life, especially amidst the </a:t>
            </a:r>
            <a:r>
              <a:rPr lang="en-IN" sz="1800" b="0" strike="noStrike" spc="-1" dirty="0" err="1">
                <a:solidFill>
                  <a:srgbClr val="000000"/>
                </a:solidFill>
                <a:latin typeface="Bookman Old Style"/>
                <a:ea typeface="Calibri"/>
              </a:rPr>
              <a:t>Covid</a:t>
            </a:r>
            <a:r>
              <a:rPr lang="en-IN" sz="1800" b="0" strike="noStrike" spc="-1" dirty="0">
                <a:solidFill>
                  <a:srgbClr val="000000"/>
                </a:solidFill>
                <a:latin typeface="Bookman Old Style"/>
                <a:ea typeface="Calibri"/>
              </a:rPr>
              <a:t> situation, our diet and our exercise effect our fitness to a very large level which is very important to live a safe &amp; healthy life. Now our main objective behind this study is to analysis how much our diet and exercise effects our fitness.</a:t>
            </a:r>
            <a:endParaRPr lang="en-IN" sz="1800" b="0" strike="noStrike" spc="-1" dirty="0">
              <a:latin typeface="Arial"/>
            </a:endParaRPr>
          </a:p>
        </p:txBody>
      </p:sp>
      <p:sp>
        <p:nvSpPr>
          <p:cNvPr id="5" name="Rectangle 5">
            <a:extLst>
              <a:ext uri="{FF2B5EF4-FFF2-40B4-BE49-F238E27FC236}">
                <a16:creationId xmlns:a16="http://schemas.microsoft.com/office/drawing/2014/main" id="{6FC99D34-3DB1-43AF-8F3C-7C76A0259811}"/>
              </a:ext>
            </a:extLst>
          </p:cNvPr>
          <p:cNvSpPr/>
          <p:nvPr/>
        </p:nvSpPr>
        <p:spPr>
          <a:xfrm>
            <a:off x="964380" y="2711433"/>
            <a:ext cx="10263240" cy="66552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Aft>
                <a:spcPts val="799"/>
              </a:spcAft>
              <a:buNone/>
              <a:tabLst>
                <a:tab pos="0" algn="l"/>
              </a:tabLst>
            </a:pPr>
            <a:r>
              <a:rPr lang="en-GB" spc="-1" dirty="0">
                <a:solidFill>
                  <a:srgbClr val="000000"/>
                </a:solidFill>
                <a:latin typeface="Bookman Old Style"/>
              </a:rPr>
              <a:t>		The</a:t>
            </a:r>
            <a:r>
              <a:rPr lang="en-IN" spc="-1" dirty="0">
                <a:solidFill>
                  <a:srgbClr val="000000"/>
                </a:solidFill>
                <a:latin typeface="Bookman Old Style"/>
              </a:rPr>
              <a:t> </a:t>
            </a:r>
            <a:r>
              <a:rPr lang="en-IN" i="1" spc="-1" dirty="0">
                <a:solidFill>
                  <a:srgbClr val="000000"/>
                </a:solidFill>
                <a:latin typeface="Bookman Old Style"/>
              </a:rPr>
              <a:t>study population is young students </a:t>
            </a:r>
            <a:r>
              <a:rPr lang="en-IN" spc="-1" dirty="0">
                <a:solidFill>
                  <a:srgbClr val="000000"/>
                </a:solidFill>
                <a:latin typeface="Bookman Old Style"/>
              </a:rPr>
              <a:t>and </a:t>
            </a:r>
            <a:r>
              <a:rPr lang="en-IN" i="1" spc="-1" dirty="0">
                <a:solidFill>
                  <a:srgbClr val="000000"/>
                </a:solidFill>
                <a:latin typeface="Bookman Old Style"/>
              </a:rPr>
              <a:t>target population is our friends</a:t>
            </a:r>
            <a:r>
              <a:rPr lang="en-IN" spc="-1" dirty="0">
                <a:solidFill>
                  <a:srgbClr val="000000"/>
                </a:solidFill>
                <a:latin typeface="Bookman Old Style"/>
              </a:rPr>
              <a:t>. Sample is collected from them.</a:t>
            </a:r>
            <a:endParaRPr lang="en-IN" sz="1800" b="0" strike="noStrike" spc="-1" dirty="0">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27000">
              <a:srgbClr val="FF0000"/>
            </a:gs>
            <a:gs pos="52000">
              <a:srgbClr val="FFFF00"/>
            </a:gs>
            <a:gs pos="82000">
              <a:srgbClr val="FF0000"/>
            </a:gs>
          </a:gsLst>
          <a:lin ang="5400000" scaled="1"/>
        </a:gradFill>
        <a:effectLst/>
      </p:bgPr>
    </p:bg>
    <p:spTree>
      <p:nvGrpSpPr>
        <p:cNvPr id="1" name=""/>
        <p:cNvGrpSpPr/>
        <p:nvPr/>
      </p:nvGrpSpPr>
      <p:grpSpPr>
        <a:xfrm>
          <a:off x="0" y="0"/>
          <a:ext cx="0" cy="0"/>
          <a:chOff x="0" y="0"/>
          <a:chExt cx="0" cy="0"/>
        </a:xfrm>
      </p:grpSpPr>
      <p:sp>
        <p:nvSpPr>
          <p:cNvPr id="154" name="PlaceHolder 1"/>
          <p:cNvSpPr>
            <a:spLocks noGrp="1"/>
          </p:cNvSpPr>
          <p:nvPr>
            <p:ph type="title"/>
          </p:nvPr>
        </p:nvSpPr>
        <p:spPr>
          <a:xfrm>
            <a:off x="2843640" y="2944440"/>
            <a:ext cx="6504120" cy="1170000"/>
          </a:xfrm>
          <a:prstGeom prst="rect">
            <a:avLst/>
          </a:prstGeom>
          <a:noFill/>
          <a:ln w="0">
            <a:noFill/>
          </a:ln>
        </p:spPr>
        <p:txBody>
          <a:bodyPr anchor="ctr">
            <a:noAutofit/>
          </a:bodyPr>
          <a:lstStyle/>
          <a:p>
            <a:pPr algn="ctr">
              <a:lnSpc>
                <a:spcPct val="90000"/>
              </a:lnSpc>
              <a:buNone/>
            </a:pPr>
            <a:r>
              <a:rPr lang="en-GB" sz="8800" b="0" strike="noStrike" spc="-1" dirty="0">
                <a:gradFill>
                  <a:gsLst>
                    <a:gs pos="27000">
                      <a:srgbClr val="FF0000"/>
                    </a:gs>
                    <a:gs pos="59000">
                      <a:srgbClr val="FFFF00"/>
                    </a:gs>
                    <a:gs pos="82000">
                      <a:srgbClr val="FF0000"/>
                    </a:gs>
                  </a:gsLst>
                  <a:lin ang="5400000" scaled="1"/>
                </a:gradFill>
                <a:latin typeface="Comic Sans MS"/>
              </a:rPr>
              <a:t>Thank You</a:t>
            </a:r>
            <a:endParaRPr lang="en-US" sz="8800" b="0" strike="noStrike" spc="-1" dirty="0">
              <a:gradFill>
                <a:gsLst>
                  <a:gs pos="27000">
                    <a:srgbClr val="FF0000"/>
                  </a:gs>
                  <a:gs pos="59000">
                    <a:srgbClr val="FFFF00"/>
                  </a:gs>
                  <a:gs pos="82000">
                    <a:srgbClr val="FF0000"/>
                  </a:gs>
                </a:gsLst>
                <a:lin ang="5400000" scaled="1"/>
              </a:gradFill>
              <a:latin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325440" y="262440"/>
            <a:ext cx="11615400" cy="446400"/>
          </a:xfrm>
          <a:prstGeom prst="rect">
            <a:avLst/>
          </a:prstGeom>
          <a:noFill/>
          <a:ln w="0">
            <a:noFill/>
          </a:ln>
        </p:spPr>
        <p:txBody>
          <a:bodyPr anchor="ctr">
            <a:noAutofit/>
          </a:bodyPr>
          <a:lstStyle/>
          <a:p>
            <a:pPr>
              <a:lnSpc>
                <a:spcPct val="90000"/>
              </a:lnSpc>
              <a:buNone/>
            </a:pPr>
            <a:r>
              <a:rPr lang="en-GB" sz="2400" b="0" strike="noStrike" spc="-1">
                <a:solidFill>
                  <a:srgbClr val="000000"/>
                </a:solidFill>
                <a:latin typeface="Arial Black"/>
              </a:rPr>
              <a:t>Objectives</a:t>
            </a:r>
            <a:endParaRPr lang="en-US" sz="2400" b="0" strike="noStrike" spc="-1">
              <a:solidFill>
                <a:srgbClr val="000000"/>
              </a:solidFill>
              <a:latin typeface="Calibri"/>
            </a:endParaRPr>
          </a:p>
        </p:txBody>
      </p:sp>
      <p:sp>
        <p:nvSpPr>
          <p:cNvPr id="90" name="Straight Connector 6"/>
          <p:cNvSpPr/>
          <p:nvPr/>
        </p:nvSpPr>
        <p:spPr>
          <a:xfrm>
            <a:off x="416520" y="690120"/>
            <a:ext cx="11423880" cy="360"/>
          </a:xfrm>
          <a:prstGeom prst="line">
            <a:avLst/>
          </a:prstGeom>
          <a:ln w="19050">
            <a:solidFill>
              <a:srgbClr val="4472C4"/>
            </a:solidFill>
          </a:ln>
        </p:spPr>
        <p:style>
          <a:lnRef idx="1">
            <a:schemeClr val="accent1"/>
          </a:lnRef>
          <a:fillRef idx="0">
            <a:schemeClr val="accent1"/>
          </a:fillRef>
          <a:effectRef idx="0">
            <a:schemeClr val="accent1"/>
          </a:effectRef>
          <a:fontRef idx="minor"/>
        </p:style>
      </p:sp>
      <p:sp>
        <p:nvSpPr>
          <p:cNvPr id="91" name="Rectangle 2"/>
          <p:cNvSpPr/>
          <p:nvPr/>
        </p:nvSpPr>
        <p:spPr>
          <a:xfrm>
            <a:off x="903600" y="1090440"/>
            <a:ext cx="10384560" cy="254629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7000"/>
              </a:lnSpc>
              <a:spcAft>
                <a:spcPts val="799"/>
              </a:spcAft>
              <a:buNone/>
              <a:tabLst>
                <a:tab pos="0" algn="l"/>
              </a:tabLst>
            </a:pPr>
            <a:r>
              <a:rPr lang="en-IN" sz="1800" b="0" strike="noStrike" spc="-1" dirty="0">
                <a:solidFill>
                  <a:srgbClr val="000000"/>
                </a:solidFill>
                <a:latin typeface="Bookman Old Style"/>
                <a:ea typeface="Calibri"/>
              </a:rPr>
              <a:t>		The primary goal of our project is to understand the insight of food consumption, exercise and fitness. The main purpose of EDA is to look at data before making any assumptions. It can help identify obvious errors, as well as better understand patterns within the data, detect outliers or anomalous events, find interesting relations among the variables. </a:t>
            </a:r>
            <a:endParaRPr lang="en-IN" sz="1800" b="0" strike="noStrike" spc="-1" dirty="0">
              <a:latin typeface="Arial"/>
            </a:endParaRPr>
          </a:p>
          <a:p>
            <a:pPr algn="just">
              <a:lnSpc>
                <a:spcPct val="107000"/>
              </a:lnSpc>
              <a:spcAft>
                <a:spcPts val="799"/>
              </a:spcAft>
              <a:buNone/>
              <a:tabLst>
                <a:tab pos="0" algn="l"/>
              </a:tabLst>
            </a:pPr>
            <a:r>
              <a:rPr lang="en-IN" sz="1800" b="0" strike="noStrike" spc="-1" dirty="0">
                <a:solidFill>
                  <a:srgbClr val="000000"/>
                </a:solidFill>
                <a:latin typeface="Bookman Old Style"/>
                <a:ea typeface="Calibri"/>
              </a:rPr>
              <a:t>		Our approach to measure food habits, fast food composition, physical activity, has greatly motivated our project for understanding of the key determinants and the health problems we currently facing.</a:t>
            </a:r>
            <a:endParaRPr lang="en-IN" sz="1800" b="0" strike="noStrike" spc="-1" dirty="0">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325440" y="262440"/>
            <a:ext cx="11615400" cy="446400"/>
          </a:xfrm>
          <a:prstGeom prst="rect">
            <a:avLst/>
          </a:prstGeom>
          <a:noFill/>
          <a:ln w="0">
            <a:noFill/>
          </a:ln>
        </p:spPr>
        <p:txBody>
          <a:bodyPr anchor="ctr">
            <a:noAutofit/>
          </a:bodyPr>
          <a:lstStyle/>
          <a:p>
            <a:pPr>
              <a:lnSpc>
                <a:spcPct val="90000"/>
              </a:lnSpc>
              <a:buNone/>
            </a:pPr>
            <a:r>
              <a:rPr lang="en-GB" sz="2400" spc="-1" dirty="0">
                <a:solidFill>
                  <a:srgbClr val="000000"/>
                </a:solidFill>
                <a:latin typeface="Arial Black"/>
              </a:rPr>
              <a:t>Methodology</a:t>
            </a:r>
            <a:endParaRPr lang="en-US" sz="2400" b="0" strike="noStrike" spc="-1" dirty="0">
              <a:solidFill>
                <a:srgbClr val="000000"/>
              </a:solidFill>
              <a:latin typeface="Calibri"/>
            </a:endParaRPr>
          </a:p>
        </p:txBody>
      </p:sp>
      <p:sp>
        <p:nvSpPr>
          <p:cNvPr id="90" name="Straight Connector 6"/>
          <p:cNvSpPr/>
          <p:nvPr/>
        </p:nvSpPr>
        <p:spPr>
          <a:xfrm>
            <a:off x="416520" y="690120"/>
            <a:ext cx="11423880" cy="360"/>
          </a:xfrm>
          <a:prstGeom prst="line">
            <a:avLst/>
          </a:prstGeom>
          <a:ln w="19050">
            <a:solidFill>
              <a:srgbClr val="4472C4"/>
            </a:solidFill>
          </a:ln>
        </p:spPr>
        <p:style>
          <a:lnRef idx="1">
            <a:schemeClr val="accent1"/>
          </a:lnRef>
          <a:fillRef idx="0">
            <a:schemeClr val="accent1"/>
          </a:fillRef>
          <a:effectRef idx="0">
            <a:schemeClr val="accent1"/>
          </a:effectRef>
          <a:fontRef idx="minor"/>
        </p:style>
      </p:sp>
      <p:sp>
        <p:nvSpPr>
          <p:cNvPr id="91" name="Rectangle 2"/>
          <p:cNvSpPr/>
          <p:nvPr/>
        </p:nvSpPr>
        <p:spPr>
          <a:xfrm>
            <a:off x="903600" y="1090440"/>
            <a:ext cx="10384560" cy="175287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r>
              <a:rPr lang="en-IN" dirty="0">
                <a:latin typeface="Bookman Old Style" panose="02050604050505020204" pitchFamily="18" charset="0"/>
              </a:rPr>
              <a:t>	We collected the primary data for our project using the self-assignment survey method using google forms. Our targeted audience are mostly UG and PG students.</a:t>
            </a:r>
          </a:p>
          <a:p>
            <a:pPr algn="just"/>
            <a:r>
              <a:rPr lang="en-IN" dirty="0">
                <a:latin typeface="Bookman Old Style" panose="02050604050505020204" pitchFamily="18" charset="0"/>
              </a:rPr>
              <a:t>	Our questioner is created considering the dietary recommendations of individuals and their behaviour about exercise and fitness. We connected our targeted audience using Social Media and Instant messaging apps. The time frame for which we collect our data is 3 weeks.</a:t>
            </a:r>
          </a:p>
        </p:txBody>
      </p:sp>
      <p:sp>
        <p:nvSpPr>
          <p:cNvPr id="5" name="Rectangle 2">
            <a:extLst>
              <a:ext uri="{FF2B5EF4-FFF2-40B4-BE49-F238E27FC236}">
                <a16:creationId xmlns:a16="http://schemas.microsoft.com/office/drawing/2014/main" id="{EF192978-6CB8-4612-A9A1-2B38AFB1A5E0}"/>
              </a:ext>
            </a:extLst>
          </p:cNvPr>
          <p:cNvSpPr/>
          <p:nvPr/>
        </p:nvSpPr>
        <p:spPr>
          <a:xfrm>
            <a:off x="898987" y="2960804"/>
            <a:ext cx="1038456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r>
              <a:rPr lang="en-IN" dirty="0">
                <a:latin typeface="Bookman Old Style" panose="02050604050505020204" pitchFamily="18" charset="0"/>
              </a:rPr>
              <a:t>	Using R and Python visualization part is done. </a:t>
            </a:r>
          </a:p>
          <a:p>
            <a:pPr algn="just"/>
            <a:r>
              <a:rPr lang="en-IN" dirty="0">
                <a:latin typeface="Bookman Old Style" panose="02050604050505020204" pitchFamily="18" charset="0"/>
              </a:rPr>
              <a:t>	Used R package – </a:t>
            </a:r>
            <a:r>
              <a:rPr lang="en-IN" dirty="0" err="1">
                <a:latin typeface="Bookman Old Style" panose="02050604050505020204" pitchFamily="18" charset="0"/>
              </a:rPr>
              <a:t>tidyverse</a:t>
            </a:r>
            <a:endParaRPr lang="en-IN" dirty="0">
              <a:latin typeface="Bookman Old Style" panose="02050604050505020204" pitchFamily="18" charset="0"/>
            </a:endParaRPr>
          </a:p>
          <a:p>
            <a:pPr algn="just"/>
            <a:r>
              <a:rPr lang="en-IN" dirty="0">
                <a:latin typeface="Bookman Old Style" panose="02050604050505020204" pitchFamily="18" charset="0"/>
              </a:rPr>
              <a:t>	Used python module – matplotlib, seaborn, pandas </a:t>
            </a:r>
          </a:p>
        </p:txBody>
      </p:sp>
    </p:spTree>
    <p:extLst>
      <p:ext uri="{BB962C8B-B14F-4D97-AF65-F5344CB8AC3E}">
        <p14:creationId xmlns:p14="http://schemas.microsoft.com/office/powerpoint/2010/main" val="2518372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 name="PlaceHolder 1"/>
          <p:cNvSpPr>
            <a:spLocks noGrp="1"/>
          </p:cNvSpPr>
          <p:nvPr>
            <p:ph type="title"/>
          </p:nvPr>
        </p:nvSpPr>
        <p:spPr>
          <a:xfrm>
            <a:off x="325440" y="262440"/>
            <a:ext cx="11615400" cy="446400"/>
          </a:xfrm>
          <a:prstGeom prst="rect">
            <a:avLst/>
          </a:prstGeom>
          <a:noFill/>
          <a:ln w="0">
            <a:noFill/>
          </a:ln>
        </p:spPr>
        <p:txBody>
          <a:bodyPr anchor="ctr">
            <a:noAutofit/>
          </a:bodyPr>
          <a:lstStyle/>
          <a:p>
            <a:pPr>
              <a:lnSpc>
                <a:spcPct val="90000"/>
              </a:lnSpc>
              <a:buNone/>
            </a:pPr>
            <a:r>
              <a:rPr lang="en-GB" sz="2400" b="0" strike="noStrike" spc="-1">
                <a:solidFill>
                  <a:srgbClr val="000000"/>
                </a:solidFill>
                <a:latin typeface="Arial Black"/>
              </a:rPr>
              <a:t>About Data</a:t>
            </a:r>
            <a:endParaRPr lang="en-US" sz="2400" b="0" strike="noStrike" spc="-1">
              <a:solidFill>
                <a:srgbClr val="000000"/>
              </a:solidFill>
              <a:latin typeface="Calibri"/>
            </a:endParaRPr>
          </a:p>
        </p:txBody>
      </p:sp>
      <p:sp>
        <p:nvSpPr>
          <p:cNvPr id="93" name="Straight Connector 6"/>
          <p:cNvSpPr/>
          <p:nvPr/>
        </p:nvSpPr>
        <p:spPr>
          <a:xfrm>
            <a:off x="416520" y="690120"/>
            <a:ext cx="11423880" cy="360"/>
          </a:xfrm>
          <a:prstGeom prst="line">
            <a:avLst/>
          </a:prstGeom>
          <a:ln w="19050">
            <a:solidFill>
              <a:srgbClr val="4472C4"/>
            </a:solidFill>
          </a:ln>
        </p:spPr>
        <p:style>
          <a:lnRef idx="1">
            <a:schemeClr val="accent1"/>
          </a:lnRef>
          <a:fillRef idx="0">
            <a:schemeClr val="accent1"/>
          </a:fillRef>
          <a:effectRef idx="0">
            <a:schemeClr val="accent1"/>
          </a:effectRef>
          <a:fontRef idx="minor"/>
        </p:style>
      </p:sp>
      <p:sp>
        <p:nvSpPr>
          <p:cNvPr id="94" name="Rectangle 2"/>
          <p:cNvSpPr/>
          <p:nvPr/>
        </p:nvSpPr>
        <p:spPr>
          <a:xfrm>
            <a:off x="724680" y="940320"/>
            <a:ext cx="10891440" cy="921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000000"/>
              </a:buClr>
              <a:buFont typeface="Wingdings" charset="2"/>
              <a:buChar char=""/>
            </a:pPr>
            <a:r>
              <a:rPr lang="en-IN" sz="1600" b="1" strike="noStrike" spc="-1">
                <a:solidFill>
                  <a:srgbClr val="000000"/>
                </a:solidFill>
                <a:latin typeface="Bookman Old Style"/>
                <a:ea typeface="Calibri"/>
              </a:rPr>
              <a:t>Source</a:t>
            </a:r>
            <a:r>
              <a:rPr lang="en-IN" sz="1600" b="0" strike="noStrike" spc="-1">
                <a:solidFill>
                  <a:srgbClr val="000000"/>
                </a:solidFill>
                <a:latin typeface="Bookman Old Style"/>
                <a:ea typeface="Calibri"/>
              </a:rPr>
              <a:t>: All data are collected through google </a:t>
            </a:r>
            <a:r>
              <a:rPr lang="en-IN" sz="1600" b="0" u="sng" strike="noStrike" spc="-1">
                <a:solidFill>
                  <a:srgbClr val="0563C1"/>
                </a:solidFill>
                <a:uFillTx/>
                <a:latin typeface="Bookman Old Style"/>
                <a:ea typeface="Calibri"/>
                <a:hlinkClick r:id="rId2"/>
              </a:rPr>
              <a:t>forms</a:t>
            </a:r>
            <a:r>
              <a:rPr lang="en-IN" sz="1600" b="0" strike="noStrike" spc="-1">
                <a:solidFill>
                  <a:srgbClr val="000000"/>
                </a:solidFill>
                <a:latin typeface="Bookman Old Style"/>
                <a:ea typeface="Calibri"/>
              </a:rPr>
              <a:t>.</a:t>
            </a:r>
            <a:endParaRPr lang="en-IN" sz="1600" b="0" strike="noStrike" spc="-1">
              <a:latin typeface="Arial"/>
            </a:endParaRPr>
          </a:p>
          <a:p>
            <a:pPr marL="343080" indent="-343080" algn="just">
              <a:lnSpc>
                <a:spcPct val="100000"/>
              </a:lnSpc>
              <a:spcAft>
                <a:spcPts val="799"/>
              </a:spcAft>
              <a:buClr>
                <a:srgbClr val="000000"/>
              </a:buClr>
              <a:buFont typeface="Wingdings" charset="2"/>
              <a:buChar char=""/>
            </a:pPr>
            <a:r>
              <a:rPr lang="en-IN" sz="1600" b="1" strike="noStrike" spc="-1">
                <a:solidFill>
                  <a:srgbClr val="000000"/>
                </a:solidFill>
                <a:latin typeface="Bookman Old Style"/>
                <a:ea typeface="Calibri"/>
              </a:rPr>
              <a:t>About</a:t>
            </a:r>
            <a:r>
              <a:rPr lang="en-IN" sz="1600" b="0" strike="noStrike" spc="-1">
                <a:solidFill>
                  <a:srgbClr val="000000"/>
                </a:solidFill>
                <a:latin typeface="Bookman Old Style"/>
                <a:ea typeface="Calibri"/>
              </a:rPr>
              <a:t>: This dataset contains 21 variables with timestamps. Description of variables are given below.</a:t>
            </a:r>
            <a:endParaRPr lang="en-IN" sz="1600" b="0" strike="noStrike" spc="-1">
              <a:latin typeface="Arial"/>
            </a:endParaRPr>
          </a:p>
          <a:p>
            <a:pPr marL="343080" indent="-343080" algn="just">
              <a:lnSpc>
                <a:spcPct val="100000"/>
              </a:lnSpc>
              <a:spcAft>
                <a:spcPts val="799"/>
              </a:spcAft>
              <a:buClr>
                <a:srgbClr val="000000"/>
              </a:buClr>
              <a:buFont typeface="Wingdings" charset="2"/>
              <a:buChar char=""/>
            </a:pPr>
            <a:r>
              <a:rPr lang="en-IN" sz="1600" b="1" strike="noStrike" spc="-1">
                <a:solidFill>
                  <a:srgbClr val="000000"/>
                </a:solidFill>
                <a:latin typeface="Bookman Old Style"/>
                <a:ea typeface="Calibri"/>
              </a:rPr>
              <a:t>Description: </a:t>
            </a:r>
            <a:r>
              <a:rPr lang="en-IN" sz="1600" b="0" strike="noStrike" spc="-1">
                <a:solidFill>
                  <a:srgbClr val="000000"/>
                </a:solidFill>
                <a:latin typeface="Bookman Old Style"/>
                <a:ea typeface="Calibri"/>
              </a:rPr>
              <a:t>Dataset consists 259 observations with the information of the following variables:</a:t>
            </a:r>
            <a:endParaRPr lang="en-IN" sz="1600" b="0" strike="noStrike" spc="-1">
              <a:latin typeface="Arial"/>
            </a:endParaRPr>
          </a:p>
        </p:txBody>
      </p:sp>
      <p:pic>
        <p:nvPicPr>
          <p:cNvPr id="95" name="Picture 5"/>
          <p:cNvPicPr/>
          <p:nvPr/>
        </p:nvPicPr>
        <p:blipFill>
          <a:blip r:embed="rId3"/>
          <a:stretch/>
        </p:blipFill>
        <p:spPr>
          <a:xfrm>
            <a:off x="892440" y="1909800"/>
            <a:ext cx="10406520" cy="461304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 name="PlaceHolder 1"/>
          <p:cNvSpPr>
            <a:spLocks noGrp="1"/>
          </p:cNvSpPr>
          <p:nvPr>
            <p:ph type="title"/>
          </p:nvPr>
        </p:nvSpPr>
        <p:spPr>
          <a:xfrm>
            <a:off x="325440" y="262440"/>
            <a:ext cx="11615400" cy="446400"/>
          </a:xfrm>
          <a:prstGeom prst="rect">
            <a:avLst/>
          </a:prstGeom>
          <a:noFill/>
          <a:ln w="0">
            <a:noFill/>
          </a:ln>
        </p:spPr>
        <p:txBody>
          <a:bodyPr anchor="ctr">
            <a:noAutofit/>
          </a:bodyPr>
          <a:lstStyle/>
          <a:p>
            <a:pPr>
              <a:lnSpc>
                <a:spcPct val="90000"/>
              </a:lnSpc>
              <a:buNone/>
            </a:pPr>
            <a:r>
              <a:rPr lang="en-GB" sz="2400" b="0" strike="noStrike" spc="-1">
                <a:solidFill>
                  <a:srgbClr val="000000"/>
                </a:solidFill>
                <a:latin typeface="Arial Black"/>
              </a:rPr>
              <a:t>Visualization - 1</a:t>
            </a:r>
            <a:endParaRPr lang="en-US" sz="2400" b="0" strike="noStrike" spc="-1">
              <a:solidFill>
                <a:srgbClr val="000000"/>
              </a:solidFill>
              <a:latin typeface="Calibri"/>
            </a:endParaRPr>
          </a:p>
        </p:txBody>
      </p:sp>
      <p:sp>
        <p:nvSpPr>
          <p:cNvPr id="99" name="Straight Connector 6"/>
          <p:cNvSpPr/>
          <p:nvPr/>
        </p:nvSpPr>
        <p:spPr>
          <a:xfrm>
            <a:off x="416520" y="643680"/>
            <a:ext cx="11423880" cy="360"/>
          </a:xfrm>
          <a:prstGeom prst="line">
            <a:avLst/>
          </a:prstGeom>
          <a:ln w="19050">
            <a:solidFill>
              <a:srgbClr val="4472C4"/>
            </a:solidFill>
          </a:ln>
        </p:spPr>
        <p:style>
          <a:lnRef idx="1">
            <a:schemeClr val="accent1"/>
          </a:lnRef>
          <a:fillRef idx="0">
            <a:schemeClr val="accent1"/>
          </a:fillRef>
          <a:effectRef idx="0">
            <a:schemeClr val="accent1"/>
          </a:effectRef>
          <a:fontRef idx="minor"/>
        </p:style>
      </p:sp>
      <p:sp>
        <p:nvSpPr>
          <p:cNvPr id="100" name="TextBox 8"/>
          <p:cNvSpPr/>
          <p:nvPr/>
        </p:nvSpPr>
        <p:spPr>
          <a:xfrm>
            <a:off x="6236640" y="1716840"/>
            <a:ext cx="5183640" cy="91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gn="just">
              <a:lnSpc>
                <a:spcPct val="100000"/>
              </a:lnSpc>
              <a:buSzPct val="100112"/>
              <a:buBlip>
                <a:blip r:embed="rId2"/>
              </a:buBlip>
            </a:pPr>
            <a:r>
              <a:rPr lang="en-GB" sz="1800" b="0" strike="noStrike" spc="-1">
                <a:solidFill>
                  <a:srgbClr val="000000"/>
                </a:solidFill>
                <a:latin typeface="Bookman Old Style"/>
              </a:rPr>
              <a:t>65% of respondents are male and 35% of respondents are female.</a:t>
            </a:r>
            <a:endParaRPr lang="en-IN" sz="1800" b="0" strike="noStrike" spc="-1">
              <a:latin typeface="Arial"/>
            </a:endParaRPr>
          </a:p>
          <a:p>
            <a:pPr marL="285840" indent="-285840">
              <a:lnSpc>
                <a:spcPct val="100000"/>
              </a:lnSpc>
              <a:buSzPct val="100112"/>
              <a:buBlip>
                <a:blip r:embed="rId2"/>
              </a:buBlip>
            </a:pPr>
            <a:r>
              <a:rPr lang="en-GB" sz="1800" b="0" strike="noStrike" spc="-1">
                <a:solidFill>
                  <a:srgbClr val="000000"/>
                </a:solidFill>
                <a:latin typeface="Bookman Old Style"/>
              </a:rPr>
              <a:t>Almost all are younger (age around 18-23)</a:t>
            </a:r>
            <a:endParaRPr lang="en-IN" sz="1800" b="0" strike="noStrike" spc="-1">
              <a:latin typeface="Arial"/>
            </a:endParaRPr>
          </a:p>
        </p:txBody>
      </p:sp>
      <p:pic>
        <p:nvPicPr>
          <p:cNvPr id="101" name="Picture 18"/>
          <p:cNvPicPr/>
          <p:nvPr/>
        </p:nvPicPr>
        <p:blipFill>
          <a:blip r:embed="rId3"/>
          <a:stretch/>
        </p:blipFill>
        <p:spPr>
          <a:xfrm>
            <a:off x="416880" y="1217520"/>
            <a:ext cx="4996080" cy="4996080"/>
          </a:xfrm>
          <a:prstGeom prst="rect">
            <a:avLst/>
          </a:prstGeom>
          <a:ln w="0">
            <a:noFill/>
          </a:ln>
        </p:spPr>
      </p:pic>
      <p:sp>
        <p:nvSpPr>
          <p:cNvPr id="2" name="TextBox 1">
            <a:extLst>
              <a:ext uri="{FF2B5EF4-FFF2-40B4-BE49-F238E27FC236}">
                <a16:creationId xmlns:a16="http://schemas.microsoft.com/office/drawing/2014/main" id="{BBC8C52B-F335-480F-9E4E-DB7793BD7542}"/>
              </a:ext>
            </a:extLst>
          </p:cNvPr>
          <p:cNvSpPr txBox="1"/>
          <p:nvPr/>
        </p:nvSpPr>
        <p:spPr>
          <a:xfrm>
            <a:off x="1269507" y="6213600"/>
            <a:ext cx="3773010" cy="169277"/>
          </a:xfrm>
          <a:prstGeom prst="rect">
            <a:avLst/>
          </a:prstGeom>
          <a:noFill/>
        </p:spPr>
        <p:txBody>
          <a:bodyPr wrap="square" lIns="0" tIns="0" rIns="0" bIns="0" rtlCol="0">
            <a:spAutoFit/>
          </a:bodyPr>
          <a:lstStyle/>
          <a:p>
            <a:pPr algn="ctr"/>
            <a:r>
              <a:rPr lang="en-GB" sz="1100" i="1" dirty="0">
                <a:solidFill>
                  <a:schemeClr val="bg1">
                    <a:lumMod val="50000"/>
                  </a:schemeClr>
                </a:solidFill>
              </a:rPr>
              <a:t>Figure – 1: Age distribution of respondents</a:t>
            </a:r>
            <a:endParaRPr lang="en-IN" sz="1100" i="1" dirty="0">
              <a:solidFill>
                <a:schemeClr val="bg1">
                  <a:lumMod val="5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 name="PlaceHolder 1"/>
          <p:cNvSpPr>
            <a:spLocks noGrp="1"/>
          </p:cNvSpPr>
          <p:nvPr>
            <p:ph type="title"/>
          </p:nvPr>
        </p:nvSpPr>
        <p:spPr>
          <a:xfrm>
            <a:off x="325440" y="262440"/>
            <a:ext cx="11615400" cy="446400"/>
          </a:xfrm>
          <a:prstGeom prst="rect">
            <a:avLst/>
          </a:prstGeom>
          <a:noFill/>
          <a:ln w="0">
            <a:noFill/>
          </a:ln>
        </p:spPr>
        <p:txBody>
          <a:bodyPr anchor="ctr">
            <a:noAutofit/>
          </a:bodyPr>
          <a:lstStyle/>
          <a:p>
            <a:pPr>
              <a:lnSpc>
                <a:spcPct val="90000"/>
              </a:lnSpc>
              <a:buNone/>
            </a:pPr>
            <a:r>
              <a:rPr lang="en-GB" sz="2400" b="0" strike="noStrike" spc="-1">
                <a:solidFill>
                  <a:srgbClr val="000000"/>
                </a:solidFill>
                <a:latin typeface="Arial Black"/>
              </a:rPr>
              <a:t>Visualization - 2</a:t>
            </a:r>
            <a:endParaRPr lang="en-US" sz="2400" b="0" strike="noStrike" spc="-1">
              <a:solidFill>
                <a:srgbClr val="000000"/>
              </a:solidFill>
              <a:latin typeface="Calibri"/>
            </a:endParaRPr>
          </a:p>
        </p:txBody>
      </p:sp>
      <p:sp>
        <p:nvSpPr>
          <p:cNvPr id="103" name="Straight Connector 6"/>
          <p:cNvSpPr/>
          <p:nvPr/>
        </p:nvSpPr>
        <p:spPr>
          <a:xfrm>
            <a:off x="416520" y="643680"/>
            <a:ext cx="11423880" cy="360"/>
          </a:xfrm>
          <a:prstGeom prst="line">
            <a:avLst/>
          </a:prstGeom>
          <a:ln w="19050">
            <a:solidFill>
              <a:srgbClr val="4472C4"/>
            </a:solidFill>
          </a:ln>
        </p:spPr>
        <p:style>
          <a:lnRef idx="1">
            <a:schemeClr val="accent1"/>
          </a:lnRef>
          <a:fillRef idx="0">
            <a:schemeClr val="accent1"/>
          </a:fillRef>
          <a:effectRef idx="0">
            <a:schemeClr val="accent1"/>
          </a:effectRef>
          <a:fontRef idx="minor"/>
        </p:style>
      </p:sp>
      <p:sp>
        <p:nvSpPr>
          <p:cNvPr id="104" name="TextBox 8"/>
          <p:cNvSpPr/>
          <p:nvPr/>
        </p:nvSpPr>
        <p:spPr>
          <a:xfrm>
            <a:off x="6421367" y="2458958"/>
            <a:ext cx="5183640" cy="147587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gn="just">
              <a:lnSpc>
                <a:spcPct val="100000"/>
              </a:lnSpc>
              <a:buSzPct val="100112"/>
              <a:buBlip>
                <a:blip r:embed="rId2"/>
              </a:buBlip>
            </a:pPr>
            <a:r>
              <a:rPr lang="en-GB" sz="1800" b="0" strike="noStrike" spc="-1" dirty="0">
                <a:solidFill>
                  <a:srgbClr val="000000"/>
                </a:solidFill>
                <a:latin typeface="Bookman Old Style"/>
              </a:rPr>
              <a:t>Height and weight have more positive correlation in female than male.</a:t>
            </a:r>
            <a:endParaRPr lang="en-IN" sz="1800" b="0" strike="noStrike" spc="-1" dirty="0">
              <a:latin typeface="Arial"/>
            </a:endParaRPr>
          </a:p>
          <a:p>
            <a:pPr marL="285840" indent="-285840">
              <a:lnSpc>
                <a:spcPct val="100000"/>
              </a:lnSpc>
              <a:buSzPct val="100112"/>
              <a:buBlip>
                <a:blip r:embed="rId2"/>
              </a:buBlip>
            </a:pPr>
            <a:r>
              <a:rPr lang="en-GB" sz="1800" b="0" strike="noStrike" spc="-1" dirty="0">
                <a:solidFill>
                  <a:srgbClr val="000000"/>
                </a:solidFill>
                <a:latin typeface="Bookman Old Style"/>
              </a:rPr>
              <a:t>Male respondents have more height and weight then females, which is naturally true.</a:t>
            </a:r>
            <a:endParaRPr lang="en-IN" sz="1800" b="0" strike="noStrike" spc="-1" dirty="0">
              <a:latin typeface="Arial"/>
            </a:endParaRPr>
          </a:p>
        </p:txBody>
      </p:sp>
      <p:pic>
        <p:nvPicPr>
          <p:cNvPr id="105" name="Picture 18"/>
          <p:cNvPicPr/>
          <p:nvPr/>
        </p:nvPicPr>
        <p:blipFill>
          <a:blip r:embed="rId3"/>
          <a:stretch/>
        </p:blipFill>
        <p:spPr>
          <a:xfrm>
            <a:off x="325440" y="1291320"/>
            <a:ext cx="5293080" cy="4801320"/>
          </a:xfrm>
          <a:prstGeom prst="rect">
            <a:avLst/>
          </a:prstGeom>
          <a:ln w="0">
            <a:noFill/>
          </a:ln>
        </p:spPr>
      </p:pic>
      <p:sp>
        <p:nvSpPr>
          <p:cNvPr id="6" name="TextBox 5">
            <a:extLst>
              <a:ext uri="{FF2B5EF4-FFF2-40B4-BE49-F238E27FC236}">
                <a16:creationId xmlns:a16="http://schemas.microsoft.com/office/drawing/2014/main" id="{C858907B-C4FA-4BEA-BB85-1ED264DADC5B}"/>
              </a:ext>
            </a:extLst>
          </p:cNvPr>
          <p:cNvSpPr txBox="1"/>
          <p:nvPr/>
        </p:nvSpPr>
        <p:spPr>
          <a:xfrm>
            <a:off x="1269507" y="6213600"/>
            <a:ext cx="3773010" cy="169277"/>
          </a:xfrm>
          <a:prstGeom prst="rect">
            <a:avLst/>
          </a:prstGeom>
          <a:noFill/>
        </p:spPr>
        <p:txBody>
          <a:bodyPr wrap="square" lIns="0" tIns="0" rIns="0" bIns="0" rtlCol="0">
            <a:spAutoFit/>
          </a:bodyPr>
          <a:lstStyle/>
          <a:p>
            <a:pPr algn="ctr"/>
            <a:r>
              <a:rPr lang="en-GB" sz="1100" i="1" dirty="0">
                <a:solidFill>
                  <a:schemeClr val="bg1">
                    <a:lumMod val="50000"/>
                  </a:schemeClr>
                </a:solidFill>
              </a:rPr>
              <a:t>Figure – 2: </a:t>
            </a:r>
            <a:r>
              <a:rPr lang="en-IN" sz="1100" i="1" dirty="0">
                <a:solidFill>
                  <a:schemeClr val="bg1">
                    <a:lumMod val="50000"/>
                  </a:schemeClr>
                </a:solidFill>
              </a:rPr>
              <a:t>Gender wise scatter plot of height weight</a:t>
            </a:r>
            <a:endParaRPr lang="en-GB" sz="1100" i="1" dirty="0">
              <a:solidFill>
                <a:schemeClr val="bg1">
                  <a:lumMod val="50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 name="PlaceHolder 1"/>
          <p:cNvSpPr>
            <a:spLocks noGrp="1"/>
          </p:cNvSpPr>
          <p:nvPr>
            <p:ph type="title"/>
          </p:nvPr>
        </p:nvSpPr>
        <p:spPr>
          <a:xfrm>
            <a:off x="325440" y="262440"/>
            <a:ext cx="11615400" cy="446400"/>
          </a:xfrm>
          <a:prstGeom prst="rect">
            <a:avLst/>
          </a:prstGeom>
          <a:noFill/>
          <a:ln w="0">
            <a:noFill/>
          </a:ln>
        </p:spPr>
        <p:txBody>
          <a:bodyPr anchor="ctr">
            <a:noAutofit/>
          </a:bodyPr>
          <a:lstStyle/>
          <a:p>
            <a:pPr>
              <a:lnSpc>
                <a:spcPct val="90000"/>
              </a:lnSpc>
              <a:buNone/>
            </a:pPr>
            <a:r>
              <a:rPr lang="en-GB" sz="2400" b="0" strike="noStrike" spc="-1">
                <a:solidFill>
                  <a:srgbClr val="000000"/>
                </a:solidFill>
                <a:latin typeface="Arial Black"/>
              </a:rPr>
              <a:t>Visualization - 3</a:t>
            </a:r>
            <a:endParaRPr lang="en-US" sz="2400" b="0" strike="noStrike" spc="-1">
              <a:solidFill>
                <a:srgbClr val="000000"/>
              </a:solidFill>
              <a:latin typeface="Calibri"/>
            </a:endParaRPr>
          </a:p>
        </p:txBody>
      </p:sp>
      <p:sp>
        <p:nvSpPr>
          <p:cNvPr id="107" name="Straight Connector 6"/>
          <p:cNvSpPr/>
          <p:nvPr/>
        </p:nvSpPr>
        <p:spPr>
          <a:xfrm>
            <a:off x="416520" y="643680"/>
            <a:ext cx="11423880" cy="360"/>
          </a:xfrm>
          <a:prstGeom prst="line">
            <a:avLst/>
          </a:prstGeom>
          <a:ln w="19050">
            <a:solidFill>
              <a:srgbClr val="4472C4"/>
            </a:solidFill>
          </a:ln>
        </p:spPr>
        <p:style>
          <a:lnRef idx="1">
            <a:schemeClr val="accent1"/>
          </a:lnRef>
          <a:fillRef idx="0">
            <a:schemeClr val="accent1"/>
          </a:fillRef>
          <a:effectRef idx="0">
            <a:schemeClr val="accent1"/>
          </a:effectRef>
          <a:fontRef idx="minor"/>
        </p:style>
      </p:sp>
      <p:sp>
        <p:nvSpPr>
          <p:cNvPr id="108" name="TextBox 8"/>
          <p:cNvSpPr/>
          <p:nvPr/>
        </p:nvSpPr>
        <p:spPr>
          <a:xfrm>
            <a:off x="6485375" y="1449720"/>
            <a:ext cx="518364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gn="just">
              <a:lnSpc>
                <a:spcPct val="100000"/>
              </a:lnSpc>
              <a:buSzPct val="100112"/>
              <a:buBlip>
                <a:blip r:embed="rId2"/>
              </a:buBlip>
            </a:pPr>
            <a:r>
              <a:rPr lang="en-GB" sz="1800" b="0" strike="noStrike" spc="-1" dirty="0">
                <a:solidFill>
                  <a:srgbClr val="000000"/>
                </a:solidFill>
                <a:latin typeface="Bookman Old Style"/>
              </a:rPr>
              <a:t>Women have lesser weight than their male counter parts in all work preference </a:t>
            </a:r>
            <a:endParaRPr lang="en-IN" sz="1800" b="0" strike="noStrike" spc="-1" dirty="0">
              <a:latin typeface="Arial"/>
            </a:endParaRPr>
          </a:p>
          <a:p>
            <a:pPr marL="285840" indent="-285840">
              <a:lnSpc>
                <a:spcPct val="100000"/>
              </a:lnSpc>
              <a:buSzPct val="100112"/>
              <a:buBlip>
                <a:blip r:embed="rId2"/>
              </a:buBlip>
            </a:pPr>
            <a:r>
              <a:rPr lang="en-GB" sz="1800" b="0" strike="noStrike" spc="-1" dirty="0">
                <a:solidFill>
                  <a:srgbClr val="000000"/>
                </a:solidFill>
                <a:latin typeface="Bookman Old Style"/>
              </a:rPr>
              <a:t>Hard working women tend to have lesser weight</a:t>
            </a:r>
            <a:endParaRPr lang="en-IN" sz="1800" b="0" strike="noStrike" spc="-1" dirty="0">
              <a:latin typeface="Arial"/>
            </a:endParaRPr>
          </a:p>
        </p:txBody>
      </p:sp>
      <p:pic>
        <p:nvPicPr>
          <p:cNvPr id="109" name="Picture 18"/>
          <p:cNvPicPr/>
          <p:nvPr/>
        </p:nvPicPr>
        <p:blipFill>
          <a:blip r:embed="rId3"/>
          <a:stretch/>
        </p:blipFill>
        <p:spPr>
          <a:xfrm>
            <a:off x="416880" y="1449720"/>
            <a:ext cx="4996080" cy="4532040"/>
          </a:xfrm>
          <a:prstGeom prst="rect">
            <a:avLst/>
          </a:prstGeom>
          <a:ln w="0">
            <a:noFill/>
          </a:ln>
        </p:spPr>
      </p:pic>
      <p:pic>
        <p:nvPicPr>
          <p:cNvPr id="3" name="Picture 2">
            <a:extLst>
              <a:ext uri="{FF2B5EF4-FFF2-40B4-BE49-F238E27FC236}">
                <a16:creationId xmlns:a16="http://schemas.microsoft.com/office/drawing/2014/main" id="{82AF2F47-CB3E-4BC5-A770-86AC70272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2932" y="2901404"/>
            <a:ext cx="4027503" cy="2858901"/>
          </a:xfrm>
          <a:prstGeom prst="rect">
            <a:avLst/>
          </a:prstGeom>
        </p:spPr>
      </p:pic>
      <p:sp>
        <p:nvSpPr>
          <p:cNvPr id="7" name="TextBox 6">
            <a:extLst>
              <a:ext uri="{FF2B5EF4-FFF2-40B4-BE49-F238E27FC236}">
                <a16:creationId xmlns:a16="http://schemas.microsoft.com/office/drawing/2014/main" id="{D6DA1FAF-CC22-4385-9EFC-BDC462E5BF32}"/>
              </a:ext>
            </a:extLst>
          </p:cNvPr>
          <p:cNvSpPr txBox="1"/>
          <p:nvPr/>
        </p:nvSpPr>
        <p:spPr>
          <a:xfrm>
            <a:off x="1269507" y="6139712"/>
            <a:ext cx="3773010" cy="169277"/>
          </a:xfrm>
          <a:prstGeom prst="rect">
            <a:avLst/>
          </a:prstGeom>
          <a:noFill/>
        </p:spPr>
        <p:txBody>
          <a:bodyPr wrap="square" lIns="0" tIns="0" rIns="0" bIns="0" rtlCol="0">
            <a:spAutoFit/>
          </a:bodyPr>
          <a:lstStyle/>
          <a:p>
            <a:pPr algn="ctr"/>
            <a:r>
              <a:rPr lang="en-GB" sz="1100" i="1" dirty="0">
                <a:solidFill>
                  <a:schemeClr val="bg1">
                    <a:lumMod val="50000"/>
                  </a:schemeClr>
                </a:solidFill>
              </a:rPr>
              <a:t>Figure – 3.1: Violin plot of weights with their work preference</a:t>
            </a:r>
            <a:endParaRPr lang="en-IN" sz="1100" i="1" dirty="0">
              <a:solidFill>
                <a:schemeClr val="bg1">
                  <a:lumMod val="50000"/>
                </a:schemeClr>
              </a:solidFill>
            </a:endParaRPr>
          </a:p>
        </p:txBody>
      </p:sp>
      <p:sp>
        <p:nvSpPr>
          <p:cNvPr id="8" name="TextBox 7">
            <a:extLst>
              <a:ext uri="{FF2B5EF4-FFF2-40B4-BE49-F238E27FC236}">
                <a16:creationId xmlns:a16="http://schemas.microsoft.com/office/drawing/2014/main" id="{0A33A7BE-14AE-4548-AD56-40AC54E67E46}"/>
              </a:ext>
            </a:extLst>
          </p:cNvPr>
          <p:cNvSpPr txBox="1"/>
          <p:nvPr/>
        </p:nvSpPr>
        <p:spPr>
          <a:xfrm>
            <a:off x="7083811" y="5830291"/>
            <a:ext cx="3773010" cy="307777"/>
          </a:xfrm>
          <a:prstGeom prst="rect">
            <a:avLst/>
          </a:prstGeom>
          <a:noFill/>
        </p:spPr>
        <p:txBody>
          <a:bodyPr wrap="square" lIns="0" tIns="0" rIns="0" bIns="0" rtlCol="0">
            <a:spAutoFit/>
          </a:bodyPr>
          <a:lstStyle/>
          <a:p>
            <a:pPr algn="ctr"/>
            <a:r>
              <a:rPr lang="en-GB" sz="1000" i="1" dirty="0">
                <a:solidFill>
                  <a:schemeClr val="bg1">
                    <a:lumMod val="50000"/>
                  </a:schemeClr>
                </a:solidFill>
              </a:rPr>
              <a:t>Figure – 3.1: Violin plot of weights with their work preference (boxplot imposed)</a:t>
            </a:r>
            <a:endParaRPr lang="en-IN" sz="1000" i="1" dirty="0">
              <a:solidFill>
                <a:schemeClr val="bg1">
                  <a:lumMod val="50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 name="PlaceHolder 1"/>
          <p:cNvSpPr>
            <a:spLocks noGrp="1"/>
          </p:cNvSpPr>
          <p:nvPr>
            <p:ph type="title"/>
          </p:nvPr>
        </p:nvSpPr>
        <p:spPr>
          <a:xfrm>
            <a:off x="325440" y="262440"/>
            <a:ext cx="11615400" cy="446400"/>
          </a:xfrm>
          <a:prstGeom prst="rect">
            <a:avLst/>
          </a:prstGeom>
          <a:noFill/>
          <a:ln w="0">
            <a:noFill/>
          </a:ln>
        </p:spPr>
        <p:txBody>
          <a:bodyPr anchor="ctr">
            <a:noAutofit/>
          </a:bodyPr>
          <a:lstStyle/>
          <a:p>
            <a:pPr>
              <a:lnSpc>
                <a:spcPct val="90000"/>
              </a:lnSpc>
              <a:buNone/>
            </a:pPr>
            <a:r>
              <a:rPr lang="en-GB" sz="2400" b="0" strike="noStrike" spc="-1" dirty="0">
                <a:solidFill>
                  <a:srgbClr val="000000"/>
                </a:solidFill>
                <a:latin typeface="Arial Black"/>
              </a:rPr>
              <a:t>Visualization – 4.1</a:t>
            </a:r>
            <a:endParaRPr lang="en-US" sz="2400" b="0" strike="noStrike" spc="-1" dirty="0">
              <a:solidFill>
                <a:srgbClr val="000000"/>
              </a:solidFill>
              <a:latin typeface="Calibri"/>
            </a:endParaRPr>
          </a:p>
        </p:txBody>
      </p:sp>
      <p:sp>
        <p:nvSpPr>
          <p:cNvPr id="111" name="Straight Connector 6"/>
          <p:cNvSpPr/>
          <p:nvPr/>
        </p:nvSpPr>
        <p:spPr>
          <a:xfrm>
            <a:off x="416520" y="643680"/>
            <a:ext cx="11423880" cy="360"/>
          </a:xfrm>
          <a:prstGeom prst="line">
            <a:avLst/>
          </a:prstGeom>
          <a:ln w="19050">
            <a:solidFill>
              <a:srgbClr val="4472C4"/>
            </a:solidFill>
          </a:ln>
        </p:spPr>
        <p:style>
          <a:lnRef idx="1">
            <a:schemeClr val="accent1"/>
          </a:lnRef>
          <a:fillRef idx="0">
            <a:schemeClr val="accent1"/>
          </a:fillRef>
          <a:effectRef idx="0">
            <a:schemeClr val="accent1"/>
          </a:effectRef>
          <a:fontRef idx="minor"/>
        </p:style>
      </p:sp>
      <p:sp>
        <p:nvSpPr>
          <p:cNvPr id="112" name="TextBox 8"/>
          <p:cNvSpPr/>
          <p:nvPr/>
        </p:nvSpPr>
        <p:spPr>
          <a:xfrm>
            <a:off x="7176654" y="1716840"/>
            <a:ext cx="4243625"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840" indent="-285840" algn="just">
              <a:lnSpc>
                <a:spcPct val="100000"/>
              </a:lnSpc>
              <a:buSzPct val="100112"/>
              <a:buBlip>
                <a:blip r:embed="rId2"/>
              </a:buBlip>
            </a:pPr>
            <a:r>
              <a:rPr lang="en-GB" sz="1800" b="0" strike="noStrike" spc="-1" dirty="0" err="1">
                <a:latin typeface="Arial"/>
              </a:rPr>
              <a:t>Allthough</a:t>
            </a:r>
            <a:r>
              <a:rPr lang="en-GB" sz="1800" b="0" strike="noStrike" spc="-1" dirty="0">
                <a:latin typeface="Arial"/>
              </a:rPr>
              <a:t> </a:t>
            </a:r>
            <a:endParaRPr lang="en-IN" sz="1800" b="0" strike="noStrike" spc="-1" dirty="0">
              <a:latin typeface="Arial"/>
            </a:endParaRPr>
          </a:p>
        </p:txBody>
      </p:sp>
      <p:pic>
        <p:nvPicPr>
          <p:cNvPr id="5" name="Picture 4">
            <a:extLst>
              <a:ext uri="{FF2B5EF4-FFF2-40B4-BE49-F238E27FC236}">
                <a16:creationId xmlns:a16="http://schemas.microsoft.com/office/drawing/2014/main" id="{F7093DB7-A8CA-43B3-81FD-496598AF95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440" y="1460706"/>
            <a:ext cx="6400813" cy="4572009"/>
          </a:xfrm>
          <a:prstGeom prst="rect">
            <a:avLst/>
          </a:prstGeom>
        </p:spPr>
      </p:pic>
      <p:sp>
        <p:nvSpPr>
          <p:cNvPr id="10" name="TextBox 9">
            <a:extLst>
              <a:ext uri="{FF2B5EF4-FFF2-40B4-BE49-F238E27FC236}">
                <a16:creationId xmlns:a16="http://schemas.microsoft.com/office/drawing/2014/main" id="{F146B728-DADC-46F5-8F02-FE7E7DE2EF40}"/>
              </a:ext>
            </a:extLst>
          </p:cNvPr>
          <p:cNvSpPr txBox="1"/>
          <p:nvPr/>
        </p:nvSpPr>
        <p:spPr>
          <a:xfrm>
            <a:off x="2128488" y="6139712"/>
            <a:ext cx="3773010" cy="169277"/>
          </a:xfrm>
          <a:prstGeom prst="rect">
            <a:avLst/>
          </a:prstGeom>
          <a:noFill/>
        </p:spPr>
        <p:txBody>
          <a:bodyPr wrap="square" lIns="0" tIns="0" rIns="0" bIns="0" rtlCol="0">
            <a:spAutoFit/>
          </a:bodyPr>
          <a:lstStyle/>
          <a:p>
            <a:pPr algn="ctr"/>
            <a:r>
              <a:rPr lang="en-GB" sz="1100" i="1" dirty="0">
                <a:solidFill>
                  <a:schemeClr val="bg1">
                    <a:lumMod val="50000"/>
                  </a:schemeClr>
                </a:solidFill>
              </a:rPr>
              <a:t>Figure – 4.1: Gender wise distribution of monthly income</a:t>
            </a:r>
            <a:endParaRPr lang="en-IN" sz="1100" i="1" dirty="0">
              <a:solidFill>
                <a:schemeClr val="bg1">
                  <a:lumMod val="50000"/>
                </a:schemeClr>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245</TotalTime>
  <Words>993</Words>
  <Application>Microsoft Office PowerPoint</Application>
  <PresentationFormat>Widescreen</PresentationFormat>
  <Paragraphs>77</Paragraphs>
  <Slides>20</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20</vt:i4>
      </vt:variant>
    </vt:vector>
  </HeadingPairs>
  <TitlesOfParts>
    <vt:vector size="33" baseType="lpstr">
      <vt:lpstr>Arial</vt:lpstr>
      <vt:lpstr>Arial Black</vt:lpstr>
      <vt:lpstr>Arial Rounded MT Bold</vt:lpstr>
      <vt:lpstr>Bookman Old Style</vt:lpstr>
      <vt:lpstr>Calibri</vt:lpstr>
      <vt:lpstr>Calibri Light</vt:lpstr>
      <vt:lpstr>Comic Sans MS</vt:lpstr>
      <vt:lpstr>DejaVu Sans</vt:lpstr>
      <vt:lpstr>Symbol</vt:lpstr>
      <vt:lpstr>Times New Roman</vt:lpstr>
      <vt:lpstr>Wingdings</vt:lpstr>
      <vt:lpstr>Office Theme</vt:lpstr>
      <vt:lpstr>Office Theme</vt:lpstr>
      <vt:lpstr>Statistical Analysis Of Diet, Exercise And Fitness </vt:lpstr>
      <vt:lpstr>Introduction</vt:lpstr>
      <vt:lpstr>Objectives</vt:lpstr>
      <vt:lpstr>Methodology</vt:lpstr>
      <vt:lpstr>About Data</vt:lpstr>
      <vt:lpstr>Visualization - 1</vt:lpstr>
      <vt:lpstr>Visualization - 2</vt:lpstr>
      <vt:lpstr>Visualization - 3</vt:lpstr>
      <vt:lpstr>Visualization – 4.1</vt:lpstr>
      <vt:lpstr>Visualization – 4.2</vt:lpstr>
      <vt:lpstr>Visualization - 5</vt:lpstr>
      <vt:lpstr>Visualization - 6</vt:lpstr>
      <vt:lpstr>Visualization - 7</vt:lpstr>
      <vt:lpstr>Visualization - 8</vt:lpstr>
      <vt:lpstr>Visualization - 9</vt:lpstr>
      <vt:lpstr>Visualization - 10</vt:lpstr>
      <vt:lpstr>Visualization - 11</vt:lpstr>
      <vt:lpstr>Conclusion</vt:lpstr>
      <vt:lpstr>Limitations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System Administrator</dc:creator>
  <dc:description/>
  <cp:lastModifiedBy>System Administrator</cp:lastModifiedBy>
  <cp:revision>32</cp:revision>
  <dcterms:created xsi:type="dcterms:W3CDTF">2022-02-18T13:11:40Z</dcterms:created>
  <dcterms:modified xsi:type="dcterms:W3CDTF">2022-02-19T10:50:00Z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21</vt:i4>
  </property>
</Properties>
</file>